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media/image7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3"/>
    <p:sldId id="920" r:id="rId4"/>
    <p:sldId id="264" r:id="rId5"/>
    <p:sldId id="897" r:id="rId6"/>
    <p:sldId id="265" r:id="rId7"/>
    <p:sldId id="825" r:id="rId8"/>
    <p:sldId id="898" r:id="rId9"/>
    <p:sldId id="899" r:id="rId10"/>
    <p:sldId id="921" r:id="rId11"/>
    <p:sldId id="908" r:id="rId12"/>
    <p:sldId id="900" r:id="rId13"/>
    <p:sldId id="935" r:id="rId14"/>
    <p:sldId id="901" r:id="rId15"/>
    <p:sldId id="902" r:id="rId16"/>
    <p:sldId id="922" r:id="rId17"/>
    <p:sldId id="904" r:id="rId18"/>
    <p:sldId id="905" r:id="rId19"/>
  </p:sldIdLst>
  <p:sldSz cx="12192000" cy="6858000"/>
  <p:notesSz cx="6858000" cy="9144000"/>
  <p:embeddedFontLst>
    <p:embeddedFont>
      <p:font typeface="仓耳小丸子" panose="02020400000000000000" pitchFamily="18" charset="-122"/>
      <p:regular r:id="rId25"/>
    </p:embeddedFont>
    <p:embeddedFont>
      <p:font typeface="杨任东竹石体-Regular" panose="02000000000000000000" pitchFamily="2" charset="-122"/>
      <p:regular r:id="rId26"/>
    </p:embeddedFont>
    <p:embeddedFont>
      <p:font typeface="楷体" panose="02010609060101010101" charset="-122"/>
      <p:regular r:id="rId27"/>
    </p:embeddedFont>
    <p:embeddedFont>
      <p:font typeface="华康魏碑W7" panose="03000709000000000000" charset="-122"/>
      <p:regular r:id="rId28"/>
    </p:embeddedFont>
    <p:embeddedFont>
      <p:font typeface="仓耳舒圆体 W02" panose="02020400000000000000" charset="-122"/>
      <p:regular r:id="rId29"/>
    </p:embeddedFont>
    <p:embeddedFont>
      <p:font typeface="等线" panose="02010600030101010101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CD268D"/>
    <a:srgbClr val="590696"/>
    <a:srgbClr val="F5F7F9"/>
    <a:srgbClr val="FFFFFF"/>
    <a:srgbClr val="FFFBEF"/>
    <a:srgbClr val="37E2D5"/>
    <a:srgbClr val="FBCB0A"/>
    <a:srgbClr val="FBE6EC"/>
    <a:srgbClr val="E6E6E6"/>
    <a:srgbClr val="C70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253.xml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78.xml"/><Relationship Id="rId14" Type="http://schemas.openxmlformats.org/officeDocument/2006/relationships/tags" Target="../tags/tag177.xml"/><Relationship Id="rId13" Type="http://schemas.openxmlformats.org/officeDocument/2006/relationships/tags" Target="../tags/tag176.xml"/><Relationship Id="rId12" Type="http://schemas.openxmlformats.org/officeDocument/2006/relationships/tags" Target="../tags/tag175.xml"/><Relationship Id="rId11" Type="http://schemas.openxmlformats.org/officeDocument/2006/relationships/tags" Target="../tags/tag174.xml"/><Relationship Id="rId10" Type="http://schemas.openxmlformats.org/officeDocument/2006/relationships/tags" Target="../tags/tag173.xml"/><Relationship Id="rId1" Type="http://schemas.openxmlformats.org/officeDocument/2006/relationships/tags" Target="../tags/tag16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9" Type="http://schemas.openxmlformats.org/officeDocument/2006/relationships/slideLayout" Target="../slideLayouts/slideLayout4.xml"/><Relationship Id="rId28" Type="http://schemas.openxmlformats.org/officeDocument/2006/relationships/tags" Target="../tags/tag204.xml"/><Relationship Id="rId27" Type="http://schemas.openxmlformats.org/officeDocument/2006/relationships/tags" Target="../tags/tag203.xml"/><Relationship Id="rId26" Type="http://schemas.openxmlformats.org/officeDocument/2006/relationships/tags" Target="../tags/tag202.xml"/><Relationship Id="rId25" Type="http://schemas.openxmlformats.org/officeDocument/2006/relationships/tags" Target="../tags/tag201.xml"/><Relationship Id="rId24" Type="http://schemas.openxmlformats.org/officeDocument/2006/relationships/tags" Target="../tags/tag200.xml"/><Relationship Id="rId23" Type="http://schemas.openxmlformats.org/officeDocument/2006/relationships/tags" Target="../tags/tag199.xml"/><Relationship Id="rId22" Type="http://schemas.openxmlformats.org/officeDocument/2006/relationships/image" Target="../media/image7.svg"/><Relationship Id="rId21" Type="http://schemas.openxmlformats.org/officeDocument/2006/relationships/image" Target="../media/image6.png"/><Relationship Id="rId20" Type="http://schemas.openxmlformats.org/officeDocument/2006/relationships/tags" Target="../tags/tag198.xml"/><Relationship Id="rId2" Type="http://schemas.openxmlformats.org/officeDocument/2006/relationships/tags" Target="../tags/tag180.xml"/><Relationship Id="rId19" Type="http://schemas.openxmlformats.org/officeDocument/2006/relationships/tags" Target="../tags/tag197.xml"/><Relationship Id="rId18" Type="http://schemas.openxmlformats.org/officeDocument/2006/relationships/tags" Target="../tags/tag196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7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2" Type="http://schemas.openxmlformats.org/officeDocument/2006/relationships/slideLayout" Target="../slideLayouts/slideLayout4.xml"/><Relationship Id="rId21" Type="http://schemas.openxmlformats.org/officeDocument/2006/relationships/image" Target="../media/image10.png"/><Relationship Id="rId20" Type="http://schemas.openxmlformats.org/officeDocument/2006/relationships/image" Target="../media/image9.jpeg"/><Relationship Id="rId2" Type="http://schemas.openxmlformats.org/officeDocument/2006/relationships/tags" Target="../tags/tag206.xml"/><Relationship Id="rId19" Type="http://schemas.openxmlformats.org/officeDocument/2006/relationships/image" Target="../media/image8.png"/><Relationship Id="rId18" Type="http://schemas.openxmlformats.org/officeDocument/2006/relationships/tags" Target="../tags/tag220.xml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219.xml"/><Relationship Id="rId14" Type="http://schemas.openxmlformats.org/officeDocument/2006/relationships/tags" Target="../tags/tag218.xml"/><Relationship Id="rId13" Type="http://schemas.openxmlformats.org/officeDocument/2006/relationships/tags" Target="../tags/tag217.xml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9.xml"/><Relationship Id="rId8" Type="http://schemas.openxmlformats.org/officeDocument/2006/relationships/tags" Target="../tags/tag228.xml"/><Relationship Id="rId7" Type="http://schemas.openxmlformats.org/officeDocument/2006/relationships/tags" Target="../tags/tag227.xml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35.xml"/><Relationship Id="rId14" Type="http://schemas.openxmlformats.org/officeDocument/2006/relationships/tags" Target="../tags/tag234.xml"/><Relationship Id="rId13" Type="http://schemas.openxmlformats.org/officeDocument/2006/relationships/tags" Target="../tags/tag233.xml"/><Relationship Id="rId12" Type="http://schemas.openxmlformats.org/officeDocument/2006/relationships/tags" Target="../tags/tag232.xml"/><Relationship Id="rId11" Type="http://schemas.openxmlformats.org/officeDocument/2006/relationships/tags" Target="../tags/tag231.xml"/><Relationship Id="rId10" Type="http://schemas.openxmlformats.org/officeDocument/2006/relationships/tags" Target="../tags/tag230.xml"/><Relationship Id="rId1" Type="http://schemas.openxmlformats.org/officeDocument/2006/relationships/tags" Target="../tags/tag22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tags" Target="../tags/tag242.xml"/><Relationship Id="rId6" Type="http://schemas.openxmlformats.org/officeDocument/2006/relationships/tags" Target="../tags/tag241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50.xml"/><Relationship Id="rId14" Type="http://schemas.openxmlformats.org/officeDocument/2006/relationships/tags" Target="../tags/tag249.xml"/><Relationship Id="rId13" Type="http://schemas.openxmlformats.org/officeDocument/2006/relationships/tags" Target="../tags/tag248.xml"/><Relationship Id="rId12" Type="http://schemas.openxmlformats.org/officeDocument/2006/relationships/tags" Target="../tags/tag247.xml"/><Relationship Id="rId11" Type="http://schemas.openxmlformats.org/officeDocument/2006/relationships/tags" Target="../tags/tag246.xml"/><Relationship Id="rId10" Type="http://schemas.openxmlformats.org/officeDocument/2006/relationships/tags" Target="../tags/tag245.xml"/><Relationship Id="rId1" Type="http://schemas.openxmlformats.org/officeDocument/2006/relationships/tags" Target="../tags/tag23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52.xml"/><Relationship Id="rId1" Type="http://schemas.openxmlformats.org/officeDocument/2006/relationships/tags" Target="../tags/tag2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tags" Target="../tags/tag150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tags" Target="../tags/tag1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地震报警器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30680"/>
            <a:ext cx="8426450" cy="516953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用木板组装地震报警器支架，固定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蜂鸣器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、电池盒、灯座。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使用导线将电池盒、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蜂鸣器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、灯座（灯泡）、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（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羊眼钉玻珠悬挂在铜丝底部，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此处相当于开关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）按照串联电路的方式连接起来（若灯泡不亮，则可能是电压不足，可使蜂鸣器与灯座并联，此时将蜂鸣器和灯泡看做一个整体，与电池盒、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进行串联；或者串联多个电池，增加电源电压）。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使地震报警器振动，模拟地震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，羊眼钉玻珠摆动起来，观察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与导线之间是否接触，以及灯泡和蜂鸣器的状态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，并记录数据。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更换</a:t>
            </a:r>
            <a:r>
              <a:rPr lang="zh-CN" altLang="en-US" sz="20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连接的位置，重复步骤③，测量并记录数据。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lang="zh-CN" altLang="en-US" sz="20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分析实验数据，探究串联电路的特点。</a:t>
            </a:r>
            <a:endParaRPr lang="zh-CN" altLang="en-US" sz="20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grpSp>
        <p:nvGrpSpPr>
          <p:cNvPr id="43" name="组合 42"/>
          <p:cNvGrpSpPr/>
          <p:nvPr>
            <p:custDataLst>
              <p:tags r:id="rId16"/>
            </p:custDataLst>
          </p:nvPr>
        </p:nvGrpSpPr>
        <p:grpSpPr>
          <a:xfrm>
            <a:off x="1406642" y="2441575"/>
            <a:ext cx="3157738" cy="1995570"/>
            <a:chOff x="1024" y="5218"/>
            <a:chExt cx="4973" cy="3143"/>
          </a:xfrm>
        </p:grpSpPr>
        <p:grpSp>
          <p:nvGrpSpPr>
            <p:cNvPr id="7" name="组合 6"/>
            <p:cNvGrpSpPr/>
            <p:nvPr/>
          </p:nvGrpSpPr>
          <p:grpSpPr>
            <a:xfrm rot="0">
              <a:off x="1024" y="5218"/>
              <a:ext cx="4973" cy="3143"/>
              <a:chOff x="1025" y="5218"/>
              <a:chExt cx="3135" cy="2086"/>
            </a:xfrm>
          </p:grpSpPr>
          <p:grpSp>
            <p:nvGrpSpPr>
              <p:cNvPr id="4" name="组合 3"/>
              <p:cNvGrpSpPr/>
              <p:nvPr/>
            </p:nvGrpSpPr>
            <p:grpSpPr>
              <a:xfrm flipH="1">
                <a:off x="1025" y="5218"/>
                <a:ext cx="3135" cy="2086"/>
                <a:chOff x="12090" y="3563"/>
                <a:chExt cx="2738" cy="2249"/>
              </a:xfrm>
            </p:grpSpPr>
            <p:grpSp>
              <p:nvGrpSpPr>
                <p:cNvPr id="5" name="Group 18"/>
                <p:cNvGrpSpPr>
                  <a:grpSpLocks noChangeAspect="1"/>
                </p:cNvGrpSpPr>
                <p:nvPr/>
              </p:nvGrpSpPr>
              <p:grpSpPr>
                <a:xfrm>
                  <a:off x="14828" y="3903"/>
                  <a:ext cx="0" cy="0"/>
                  <a:chOff x="0" y="3860"/>
                  <a:chExt cx="1871" cy="1221"/>
                </a:xfrm>
              </p:grpSpPr>
              <p:sp>
                <p:nvSpPr>
                  <p:cNvPr id="21510" name="Line 20"/>
                  <p:cNvSpPr>
                    <a:spLocks noChangeAspect="1"/>
                  </p:cNvSpPr>
                  <p:nvPr/>
                </p:nvSpPr>
                <p:spPr>
                  <a:xfrm flipV="1">
                    <a:off x="1871" y="4674"/>
                    <a:ext cx="0" cy="407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11" name="Line 19"/>
                  <p:cNvSpPr>
                    <a:spLocks noChangeAspect="1"/>
                  </p:cNvSpPr>
                  <p:nvPr/>
                </p:nvSpPr>
                <p:spPr>
                  <a:xfrm flipV="1">
                    <a:off x="0" y="3860"/>
                    <a:ext cx="0" cy="54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8" name="Group 12"/>
                <p:cNvGrpSpPr>
                  <a:grpSpLocks noChangeAspect="1"/>
                </p:cNvGrpSpPr>
                <p:nvPr/>
              </p:nvGrpSpPr>
              <p:grpSpPr>
                <a:xfrm>
                  <a:off x="12218" y="3563"/>
                  <a:ext cx="2604" cy="703"/>
                  <a:chOff x="1221" y="5481"/>
                  <a:chExt cx="1570" cy="450"/>
                </a:xfrm>
              </p:grpSpPr>
              <p:grpSp>
                <p:nvGrpSpPr>
                  <p:cNvPr id="21513" name="Group 15"/>
                  <p:cNvGrpSpPr>
                    <a:grpSpLocks noChangeAspect="1"/>
                  </p:cNvGrpSpPr>
                  <p:nvPr/>
                </p:nvGrpSpPr>
                <p:grpSpPr>
                  <a:xfrm rot="-5400000">
                    <a:off x="1845" y="5668"/>
                    <a:ext cx="450" cy="76"/>
                    <a:chOff x="3457" y="4290"/>
                    <a:chExt cx="450" cy="76"/>
                  </a:xfrm>
                </p:grpSpPr>
                <p:sp>
                  <p:nvSpPr>
                    <p:cNvPr id="21514" name="Line 17"/>
                    <p:cNvSpPr>
                      <a:spLocks noChangeAspect="1"/>
                    </p:cNvSpPr>
                    <p:nvPr/>
                  </p:nvSpPr>
                  <p:spPr>
                    <a:xfrm>
                      <a:off x="3457" y="4290"/>
                      <a:ext cx="450" cy="0"/>
                    </a:xfrm>
                    <a:prstGeom prst="line">
                      <a:avLst/>
                    </a:prstGeom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1515" name="Line 16"/>
                    <p:cNvSpPr>
                      <a:spLocks noChangeAspect="1"/>
                    </p:cNvSpPr>
                    <p:nvPr/>
                  </p:nvSpPr>
                  <p:spPr>
                    <a:xfrm>
                      <a:off x="3572" y="4366"/>
                      <a:ext cx="244" cy="0"/>
                    </a:xfrm>
                    <a:prstGeom prst="line">
                      <a:avLst/>
                    </a:prstGeom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</p:grpSp>
              <p:sp>
                <p:nvSpPr>
                  <p:cNvPr id="21516" name="Line 14"/>
                  <p:cNvSpPr>
                    <a:spLocks noChangeAspect="1"/>
                  </p:cNvSpPr>
                  <p:nvPr/>
                </p:nvSpPr>
                <p:spPr>
                  <a:xfrm rot="-5400000" flipH="1">
                    <a:off x="2444" y="5358"/>
                    <a:ext cx="11" cy="683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21517" name="Line 13"/>
                  <p:cNvSpPr>
                    <a:spLocks noChangeAspect="1"/>
                  </p:cNvSpPr>
                  <p:nvPr/>
                </p:nvSpPr>
                <p:spPr>
                  <a:xfrm rot="-5400000">
                    <a:off x="1533" y="5384"/>
                    <a:ext cx="1" cy="625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19" name="Line 5"/>
                <p:cNvSpPr>
                  <a:spLocks noChangeAspect="1"/>
                </p:cNvSpPr>
                <p:nvPr>
                  <p:custDataLst>
                    <p:tags r:id="rId17"/>
                  </p:custDataLst>
                </p:nvPr>
              </p:nvSpPr>
              <p:spPr>
                <a:xfrm>
                  <a:off x="12225" y="5307"/>
                  <a:ext cx="1" cy="505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cxnSp>
              <p:nvCxnSpPr>
                <p:cNvPr id="39" name="直接连接符 38"/>
                <p:cNvCxnSpPr/>
                <p:nvPr>
                  <p:custDataLst>
                    <p:tags r:id="rId18"/>
                  </p:custDataLst>
                </p:nvPr>
              </p:nvCxnSpPr>
              <p:spPr>
                <a:xfrm flipV="1">
                  <a:off x="12090" y="4751"/>
                  <a:ext cx="103" cy="514"/>
                </a:xfrm>
                <a:prstGeom prst="line">
                  <a:avLst/>
                </a:prstGeom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椭圆 41"/>
                <p:cNvSpPr/>
                <p:nvPr>
                  <p:custDataLst>
                    <p:tags r:id="rId19"/>
                  </p:custDataLst>
                </p:nvPr>
              </p:nvSpPr>
              <p:spPr>
                <a:xfrm>
                  <a:off x="12151" y="4596"/>
                  <a:ext cx="160" cy="1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Line 5"/>
              <p:cNvSpPr>
                <a:spLocks noChangeAspect="1"/>
              </p:cNvSpPr>
              <p:nvPr/>
            </p:nvSpPr>
            <p:spPr>
              <a:xfrm flipH="1">
                <a:off x="4011" y="5527"/>
                <a:ext cx="1" cy="649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1" name="Line 5"/>
            <p:cNvSpPr>
              <a:spLocks noChangeAspect="1"/>
            </p:cNvSpPr>
            <p:nvPr/>
          </p:nvSpPr>
          <p:spPr>
            <a:xfrm flipH="1">
              <a:off x="1036" y="5683"/>
              <a:ext cx="1" cy="2651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5" name="文本框 44"/>
          <p:cNvSpPr txBox="1"/>
          <p:nvPr>
            <p:custDataLst>
              <p:tags r:id="rId20"/>
            </p:custDataLst>
          </p:nvPr>
        </p:nvSpPr>
        <p:spPr>
          <a:xfrm>
            <a:off x="3639185" y="4498340"/>
            <a:ext cx="906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蜂鸣器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6" name="图片 15" descr="蜂鸣器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35705" y="3909695"/>
            <a:ext cx="684000" cy="684000"/>
          </a:xfrm>
          <a:prstGeom prst="rect">
            <a:avLst/>
          </a:prstGeom>
        </p:spPr>
      </p:pic>
      <p:sp>
        <p:nvSpPr>
          <p:cNvPr id="21" name="Line 14"/>
          <p:cNvSpPr>
            <a:spLocks noChangeAspect="1"/>
          </p:cNvSpPr>
          <p:nvPr/>
        </p:nvSpPr>
        <p:spPr>
          <a:xfrm rot="5400000">
            <a:off x="2606040" y="3212465"/>
            <a:ext cx="5080" cy="2390775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3" name="组合 22"/>
          <p:cNvGrpSpPr/>
          <p:nvPr/>
        </p:nvGrpSpPr>
        <p:grpSpPr>
          <a:xfrm>
            <a:off x="2191385" y="4090035"/>
            <a:ext cx="598170" cy="628015"/>
            <a:chOff x="2587" y="6465"/>
            <a:chExt cx="942" cy="989"/>
          </a:xfrm>
        </p:grpSpPr>
        <p:sp>
          <p:nvSpPr>
            <p:cNvPr id="18" name="椭圆 17"/>
            <p:cNvSpPr/>
            <p:nvPr/>
          </p:nvSpPr>
          <p:spPr>
            <a:xfrm>
              <a:off x="2587" y="6512"/>
              <a:ext cx="943" cy="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634" y="6465"/>
              <a:ext cx="850" cy="6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</a:rPr>
                <a:t>×</a:t>
              </a:r>
              <a:endParaRPr lang="zh-CN" altLang="en-US" sz="40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26" name="Line 17"/>
          <p:cNvSpPr>
            <a:spLocks noChangeAspect="1"/>
          </p:cNvSpPr>
          <p:nvPr/>
        </p:nvSpPr>
        <p:spPr>
          <a:xfrm rot="5400000" flipH="1">
            <a:off x="2906461" y="2727373"/>
            <a:ext cx="623782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Line 16"/>
          <p:cNvSpPr>
            <a:spLocks noChangeAspect="1"/>
          </p:cNvSpPr>
          <p:nvPr/>
        </p:nvSpPr>
        <p:spPr>
          <a:xfrm rot="5400000" flipH="1">
            <a:off x="2878915" y="2710739"/>
            <a:ext cx="338228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文本框 2"/>
          <p:cNvSpPr txBox="1"/>
          <p:nvPr/>
        </p:nvSpPr>
        <p:spPr>
          <a:xfrm>
            <a:off x="4590415" y="3495675"/>
            <a:ext cx="292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铜丝</a:t>
            </a:r>
            <a:endParaRPr lang="zh-CN" altLang="en-US"/>
          </a:p>
        </p:txBody>
      </p:sp>
      <p:grpSp>
        <p:nvGrpSpPr>
          <p:cNvPr id="9" name="组合 8"/>
          <p:cNvGrpSpPr/>
          <p:nvPr>
            <p:custDataLst>
              <p:tags r:id="rId23"/>
            </p:custDataLst>
          </p:nvPr>
        </p:nvGrpSpPr>
        <p:grpSpPr>
          <a:xfrm>
            <a:off x="6811762" y="2580640"/>
            <a:ext cx="3010116" cy="2064781"/>
            <a:chOff x="1024" y="5218"/>
            <a:chExt cx="4741" cy="3252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1024" y="5218"/>
              <a:ext cx="4741" cy="3252"/>
              <a:chOff x="1025" y="5218"/>
              <a:chExt cx="2988" cy="2158"/>
            </a:xfrm>
          </p:grpSpPr>
          <p:grpSp>
            <p:nvGrpSpPr>
              <p:cNvPr id="12" name="组合 11"/>
              <p:cNvGrpSpPr/>
              <p:nvPr/>
            </p:nvGrpSpPr>
            <p:grpSpPr>
              <a:xfrm flipH="1">
                <a:off x="1025" y="5218"/>
                <a:ext cx="2988" cy="2158"/>
                <a:chOff x="12218" y="3563"/>
                <a:chExt cx="2610" cy="2327"/>
              </a:xfrm>
            </p:grpSpPr>
            <p:grpSp>
              <p:nvGrpSpPr>
                <p:cNvPr id="13" name="Group 18"/>
                <p:cNvGrpSpPr>
                  <a:grpSpLocks noChangeAspect="1"/>
                </p:cNvGrpSpPr>
                <p:nvPr/>
              </p:nvGrpSpPr>
              <p:grpSpPr>
                <a:xfrm>
                  <a:off x="14828" y="3903"/>
                  <a:ext cx="0" cy="0"/>
                  <a:chOff x="0" y="3860"/>
                  <a:chExt cx="1871" cy="1221"/>
                </a:xfrm>
              </p:grpSpPr>
              <p:sp>
                <p:nvSpPr>
                  <p:cNvPr id="14" name="Line 20"/>
                  <p:cNvSpPr>
                    <a:spLocks noChangeAspect="1"/>
                  </p:cNvSpPr>
                  <p:nvPr/>
                </p:nvSpPr>
                <p:spPr>
                  <a:xfrm flipV="1">
                    <a:off x="1871" y="4674"/>
                    <a:ext cx="0" cy="407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15" name="Line 19"/>
                  <p:cNvSpPr>
                    <a:spLocks noChangeAspect="1"/>
                  </p:cNvSpPr>
                  <p:nvPr/>
                </p:nvSpPr>
                <p:spPr>
                  <a:xfrm flipV="1">
                    <a:off x="0" y="3860"/>
                    <a:ext cx="0" cy="540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grpSp>
              <p:nvGrpSpPr>
                <p:cNvPr id="20" name="Group 12"/>
                <p:cNvGrpSpPr>
                  <a:grpSpLocks noChangeAspect="1"/>
                </p:cNvGrpSpPr>
                <p:nvPr/>
              </p:nvGrpSpPr>
              <p:grpSpPr>
                <a:xfrm>
                  <a:off x="12218" y="3563"/>
                  <a:ext cx="2604" cy="703"/>
                  <a:chOff x="1221" y="5481"/>
                  <a:chExt cx="1570" cy="450"/>
                </a:xfrm>
              </p:grpSpPr>
              <p:grpSp>
                <p:nvGrpSpPr>
                  <p:cNvPr id="25" name="Group 15"/>
                  <p:cNvGrpSpPr>
                    <a:grpSpLocks noChangeAspect="1"/>
                  </p:cNvGrpSpPr>
                  <p:nvPr/>
                </p:nvGrpSpPr>
                <p:grpSpPr>
                  <a:xfrm rot="-5400000">
                    <a:off x="1845" y="5668"/>
                    <a:ext cx="450" cy="76"/>
                    <a:chOff x="3457" y="4290"/>
                    <a:chExt cx="450" cy="76"/>
                  </a:xfrm>
                </p:grpSpPr>
                <p:sp>
                  <p:nvSpPr>
                    <p:cNvPr id="28" name="Line 17"/>
                    <p:cNvSpPr>
                      <a:spLocks noChangeAspect="1"/>
                    </p:cNvSpPr>
                    <p:nvPr/>
                  </p:nvSpPr>
                  <p:spPr>
                    <a:xfrm>
                      <a:off x="3457" y="4290"/>
                      <a:ext cx="450" cy="0"/>
                    </a:xfrm>
                    <a:prstGeom prst="line">
                      <a:avLst/>
                    </a:prstGeom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  <p:sp>
                  <p:nvSpPr>
                    <p:cNvPr id="29" name="Line 16"/>
                    <p:cNvSpPr>
                      <a:spLocks noChangeAspect="1"/>
                    </p:cNvSpPr>
                    <p:nvPr/>
                  </p:nvSpPr>
                  <p:spPr>
                    <a:xfrm>
                      <a:off x="3572" y="4366"/>
                      <a:ext cx="244" cy="0"/>
                    </a:xfrm>
                    <a:prstGeom prst="line">
                      <a:avLst/>
                    </a:prstGeom>
                    <a:ln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sp>
              </p:grpSp>
              <p:sp>
                <p:nvSpPr>
                  <p:cNvPr id="30" name="Line 14"/>
                  <p:cNvSpPr>
                    <a:spLocks noChangeAspect="1"/>
                  </p:cNvSpPr>
                  <p:nvPr/>
                </p:nvSpPr>
                <p:spPr>
                  <a:xfrm rot="-5400000" flipH="1">
                    <a:off x="2444" y="5358"/>
                    <a:ext cx="11" cy="683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1" name="Line 13"/>
                  <p:cNvSpPr>
                    <a:spLocks noChangeAspect="1"/>
                  </p:cNvSpPr>
                  <p:nvPr/>
                </p:nvSpPr>
                <p:spPr>
                  <a:xfrm rot="-5400000">
                    <a:off x="1533" y="5384"/>
                    <a:ext cx="1" cy="625"/>
                  </a:xfrm>
                  <a:prstGeom prst="line">
                    <a:avLst/>
                  </a:prstGeom>
                  <a:ln w="19050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</p:grpSp>
            <p:sp>
              <p:nvSpPr>
                <p:cNvPr id="32" name="Line 5"/>
                <p:cNvSpPr>
                  <a:spLocks noChangeAspect="1"/>
                </p:cNvSpPr>
                <p:nvPr>
                  <p:custDataLst>
                    <p:tags r:id="rId24"/>
                  </p:custDataLst>
                </p:nvPr>
              </p:nvSpPr>
              <p:spPr>
                <a:xfrm rot="16200000" flipH="1">
                  <a:off x="14508" y="5496"/>
                  <a:ext cx="7" cy="619"/>
                </a:xfrm>
                <a:prstGeom prst="line">
                  <a:avLst/>
                </a:prstGeom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cxnSp>
              <p:nvCxnSpPr>
                <p:cNvPr id="33" name="直接连接符 32"/>
                <p:cNvCxnSpPr/>
                <p:nvPr>
                  <p:custDataLst>
                    <p:tags r:id="rId25"/>
                  </p:custDataLst>
                </p:nvPr>
              </p:nvCxnSpPr>
              <p:spPr>
                <a:xfrm>
                  <a:off x="14032" y="5439"/>
                  <a:ext cx="231" cy="264"/>
                </a:xfrm>
                <a:prstGeom prst="line">
                  <a:avLst/>
                </a:prstGeom>
                <a:ln w="254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椭圆 33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14170" y="5710"/>
                  <a:ext cx="160" cy="18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5" name="Line 5"/>
              <p:cNvSpPr>
                <a:spLocks noChangeAspect="1"/>
              </p:cNvSpPr>
              <p:nvPr/>
            </p:nvSpPr>
            <p:spPr>
              <a:xfrm flipH="1">
                <a:off x="4011" y="5527"/>
                <a:ext cx="1" cy="649"/>
              </a:xfrm>
              <a:prstGeom prst="line">
                <a:avLst/>
              </a:prstGeom>
              <a:ln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36" name="Line 5"/>
            <p:cNvSpPr>
              <a:spLocks noChangeAspect="1"/>
            </p:cNvSpPr>
            <p:nvPr/>
          </p:nvSpPr>
          <p:spPr>
            <a:xfrm flipH="1">
              <a:off x="1036" y="5683"/>
              <a:ext cx="1" cy="2651"/>
            </a:xfrm>
            <a:prstGeom prst="line">
              <a:avLst/>
            </a:prstGeom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7" name="文本框 36"/>
          <p:cNvSpPr txBox="1"/>
          <p:nvPr>
            <p:custDataLst>
              <p:tags r:id="rId27"/>
            </p:custDataLst>
          </p:nvPr>
        </p:nvSpPr>
        <p:spPr>
          <a:xfrm>
            <a:off x="10226040" y="3651250"/>
            <a:ext cx="9061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蜂鸣器</a:t>
            </a:r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8" name="图片 37" descr="蜂鸣器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5400000" flipH="1">
            <a:off x="9648190" y="3466465"/>
            <a:ext cx="684000" cy="684000"/>
          </a:xfrm>
          <a:prstGeom prst="rect">
            <a:avLst/>
          </a:prstGeom>
        </p:spPr>
      </p:pic>
      <p:sp>
        <p:nvSpPr>
          <p:cNvPr id="40" name="Line 14"/>
          <p:cNvSpPr>
            <a:spLocks noChangeAspect="1"/>
          </p:cNvSpPr>
          <p:nvPr/>
        </p:nvSpPr>
        <p:spPr>
          <a:xfrm rot="5400000">
            <a:off x="8942070" y="3658235"/>
            <a:ext cx="3810" cy="177673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1" name="组合 40"/>
          <p:cNvGrpSpPr/>
          <p:nvPr/>
        </p:nvGrpSpPr>
        <p:grpSpPr>
          <a:xfrm>
            <a:off x="8644890" y="4203065"/>
            <a:ext cx="598170" cy="628015"/>
            <a:chOff x="2587" y="6465"/>
            <a:chExt cx="942" cy="989"/>
          </a:xfrm>
        </p:grpSpPr>
        <p:sp>
          <p:nvSpPr>
            <p:cNvPr id="44" name="椭圆 43"/>
            <p:cNvSpPr/>
            <p:nvPr/>
          </p:nvSpPr>
          <p:spPr>
            <a:xfrm>
              <a:off x="2587" y="6512"/>
              <a:ext cx="943" cy="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634" y="6465"/>
              <a:ext cx="850" cy="6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4000">
                  <a:latin typeface="楷体" panose="02010609060101010101" charset="-122"/>
                  <a:ea typeface="楷体" panose="02010609060101010101" charset="-122"/>
                </a:rPr>
                <a:t>×</a:t>
              </a:r>
              <a:endParaRPr lang="zh-CN" altLang="en-US" sz="40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47" name="Line 17"/>
          <p:cNvSpPr>
            <a:spLocks noChangeAspect="1"/>
          </p:cNvSpPr>
          <p:nvPr/>
        </p:nvSpPr>
        <p:spPr>
          <a:xfrm rot="5400000" flipH="1">
            <a:off x="8316661" y="2886758"/>
            <a:ext cx="623782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" name="Line 16"/>
          <p:cNvSpPr>
            <a:spLocks noChangeAspect="1"/>
          </p:cNvSpPr>
          <p:nvPr/>
        </p:nvSpPr>
        <p:spPr>
          <a:xfrm rot="5400000" flipH="1">
            <a:off x="8289115" y="2885364"/>
            <a:ext cx="338228" cy="0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" name="Line 5"/>
          <p:cNvSpPr>
            <a:spLocks noChangeAspect="1"/>
          </p:cNvSpPr>
          <p:nvPr>
            <p:custDataLst>
              <p:tags r:id="rId28"/>
            </p:custDataLst>
          </p:nvPr>
        </p:nvSpPr>
        <p:spPr>
          <a:xfrm rot="10800000" flipH="1">
            <a:off x="9826852" y="4089098"/>
            <a:ext cx="887" cy="448634"/>
          </a:xfrm>
          <a:prstGeom prst="line">
            <a:avLst/>
          </a:prstGeom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文本框 49"/>
          <p:cNvSpPr txBox="1"/>
          <p:nvPr/>
        </p:nvSpPr>
        <p:spPr>
          <a:xfrm>
            <a:off x="7340600" y="4743450"/>
            <a:ext cx="721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铜丝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2" name="VID_20241107_111725_20241107_11420944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254500" y="2188845"/>
            <a:ext cx="8983345" cy="3910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259330" y="2072005"/>
            <a:ext cx="10979150" cy="4036060"/>
            <a:chOff x="3558" y="3263"/>
            <a:chExt cx="17290" cy="6356"/>
          </a:xfrm>
        </p:grpSpPr>
        <p:pic>
          <p:nvPicPr>
            <p:cNvPr id="10" name="图片 9" descr="IMG_20241107_113827"/>
            <p:cNvPicPr>
              <a:picLocks noChangeAspect="1"/>
            </p:cNvPicPr>
            <p:nvPr/>
          </p:nvPicPr>
          <p:blipFill>
            <a:blip r:embed="rId20"/>
            <a:srcRect l="10534"/>
            <a:stretch>
              <a:fillRect/>
            </a:stretch>
          </p:blipFill>
          <p:spPr>
            <a:xfrm>
              <a:off x="3558" y="3447"/>
              <a:ext cx="7362" cy="617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6460" y="3263"/>
              <a:ext cx="4388" cy="634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32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2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从实验数据中可以看出（具体数值以实际测试结果为准），串联电路中，相当于开关的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与导线接触时，形成完整的闭合电路，灯泡亮起，蜂鸣器响起；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铜丝与羊角钉分离时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，两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灯泡熄灭，蜂鸣器不响。调整铜丝在电路中的位置，其效果一样。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通过本次实验，我们完成简易地震报警器的制作，探究了串联电路的特点。实验结果表明：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元件工作状态相同。灯泡和蜂鸣器在线路闭合后同时工作，在线路断开后同时无效，验证了元件工作状态相同的假设。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‌开关控制全局。在实验中，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相当于开关，无论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金属导线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连接在灯泡或者蜂鸣器之前或之后，它都能控制灯泡和蜂鸣器的工作状态，验证了开关控制全局的假设。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1609725" y="1450340"/>
            <a:ext cx="8426450" cy="452310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串联电路与并联电路的比较‌：通过本次实验，我们深入了解了串联电路的特点。那么，并联电路又具有哪些不同的特点呢？例如，并联电路中电流是如何分配的？各个电器元件的工作状态是否相同？这些问题值得我们进一步探究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‌串联电路的应用‌：串联电路在日常生活中有广泛的应用，如节日装饰用的小彩灯、手电筒等。了解串联电路的特点有助于我们更好地理解这些应用的工作原理，并可能激发我们创造出更多的实用电路。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42645" y="1231900"/>
            <a:ext cx="5753100" cy="3556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6096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地震报警器的工作原理主要基于地震波的传播特性。当地面发生震动时，会产生纵波（P波）和横波（S波），其中纵波传播速度较快但震动幅度较小，横波传播速度较慢但震动幅度较大。地震报警器通过检测纵波的到来，利用其与横波之间的时间差提前发出警报，提醒人们采取避震措施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609600" fontAlgn="auto">
              <a:lnSpc>
                <a:spcPct val="10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本实验采用简易的机械式地震报警器模型，通过悬挂的小球在震动时触碰金属形成闭合电路，从而触发警报器发出声音或光信号。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" name="图片 1"/>
          <p:cNvPicPr/>
          <p:nvPr/>
        </p:nvPicPr>
        <p:blipFill>
          <a:blip r:embed="rId4"/>
          <a:srcRect l="13745" t="3311" r="11964" b="4795"/>
          <a:stretch>
            <a:fillRect/>
          </a:stretch>
        </p:blipFill>
        <p:spPr>
          <a:xfrm>
            <a:off x="7089140" y="1231900"/>
            <a:ext cx="3639185" cy="422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34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pPr marL="0" indent="0" algn="l"/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探究地震报警器中串联电路的特点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4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5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6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2131695" y="3628390"/>
            <a:ext cx="8241665" cy="175323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初步学会串联电路的连接方法。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通过实验观察并理解串联电路的特点。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了解串联电路中开关的连接和控制作用。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7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8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9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3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4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5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6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7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8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9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685290"/>
            <a:ext cx="8317230" cy="396938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电池及电池盒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导线若干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灯泡及灯座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蜂鸣器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金属导线（铜丝或铁丝等）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羊眼钉玻珠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木板套件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455612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1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1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串联电路具有哪些独特的特点呢？例如，各个电器元件在串联电路中的工作状态是否相同？开关在串联电路中起到什么作用？为了深入探究这些问题，我们设计了本次实验。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algn="l" fontAlgn="auto">
              <a:lnSpc>
                <a:spcPct val="110000"/>
              </a:lnSpc>
              <a:buClrTx/>
              <a:buSzTx/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2）猜想与假设：</a:t>
            </a:r>
            <a:endParaRPr lang="en-US" altLang="zh-CN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1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‌元件工作状态相同‌：由于串联电路中电流唯一，因此各个电器元件（如灯泡）的工作状态应该相同，即同时工作或同时失效。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609600" algn="l">
              <a:lnSpc>
                <a:spcPct val="11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‌开关控制全局‌：在串联电路中，开关的位置不影响其控制作用，无论开关连接在哪个电器元件之前或之后，它都能控制整个电路的通断。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6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7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8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19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175.95,&quot;left&quot;:105.25,&quot;top&quot;:94.05,&quot;width&quot;:173.2}"/>
</p:tagLst>
</file>

<file path=ppt/tags/tag1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195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196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197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198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199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201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202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203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204.xml><?xml version="1.0" encoding="utf-8"?>
<p:tagLst xmlns:p="http://schemas.openxmlformats.org/presentationml/2006/main">
  <p:tag name="KSO_WM_DIAGRAM_VIRTUALLY_FRAME" val="{&quot;height&quot;:238.3,&quot;left&quot;:62.6,&quot;top&quot;:192.25,&quot;width&quot;:248.8}"/>
</p:tagLst>
</file>

<file path=ppt/tags/tag205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0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2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3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51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52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53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  <p:tag name="resource_record_key" val="{&quot;10&quot;:[3638644],&quot;29&quot;:[50052423]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1492</Words>
  <Application>WPS 演示</Application>
  <PresentationFormat>宽屏</PresentationFormat>
  <Paragraphs>179</Paragraphs>
  <Slides>17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仓耳小丸子</vt:lpstr>
      <vt:lpstr>杨任东竹石体-Regular</vt:lpstr>
      <vt:lpstr>楷体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3061</cp:revision>
  <dcterms:created xsi:type="dcterms:W3CDTF">2021-07-02T06:09:00Z</dcterms:created>
  <dcterms:modified xsi:type="dcterms:W3CDTF">2024-11-07T07:33:57Z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3853F2BDE4D4436B9028F46FCD3B8C5D_13</vt:lpwstr>
  </property>
  <property fmtid="{D5CDD505-2E9C-101B-9397-08002B2CF9AE}" pid="3" name="KSOProductBuildVer">
    <vt:lpwstr>2052-12.1.0.18608</vt:lpwstr>
  </property>
  <property fmtid="{D5CDD505-2E9C-101B-9397-08002B2CF9AE}" pid="4" name="KSOTemplateUUID">
    <vt:lpwstr>v1.0_mb_lYprZYb8km3zBzcgmD2rbw==</vt:lpwstr>
  </property>
</Properties>
</file>