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1" r:id="rId3"/>
    <p:sldId id="914" r:id="rId4"/>
    <p:sldId id="264" r:id="rId5"/>
    <p:sldId id="897" r:id="rId6"/>
    <p:sldId id="265" r:id="rId7"/>
    <p:sldId id="825" r:id="rId8"/>
    <p:sldId id="898" r:id="rId9"/>
    <p:sldId id="899" r:id="rId10"/>
    <p:sldId id="915" r:id="rId11"/>
    <p:sldId id="900" r:id="rId12"/>
    <p:sldId id="908" r:id="rId13"/>
    <p:sldId id="901" r:id="rId14"/>
    <p:sldId id="902" r:id="rId15"/>
    <p:sldId id="916" r:id="rId16"/>
    <p:sldId id="904" r:id="rId17"/>
    <p:sldId id="905" r:id="rId18"/>
  </p:sldIdLst>
  <p:sldSz cx="12192000" cy="6858000"/>
  <p:notesSz cx="6858000" cy="9144000"/>
  <p:embeddedFontLst>
    <p:embeddedFont>
      <p:font typeface="仓耳小丸子" panose="02020400000000000000" pitchFamily="18" charset="-122"/>
      <p:regular r:id="rId24"/>
    </p:embeddedFont>
    <p:embeddedFont>
      <p:font typeface="杨任东竹石体-Regular" panose="02000000000000000000" pitchFamily="2" charset="-122"/>
      <p:regular r:id="rId25"/>
    </p:embeddedFont>
    <p:embeddedFont>
      <p:font typeface="楷体" panose="02010609060101010101" charset="-122"/>
      <p:regular r:id="rId26"/>
    </p:embeddedFont>
    <p:embeddedFont>
      <p:font typeface="华康魏碑W7" panose="03000709000000000000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D268D"/>
    <a:srgbClr val="590696"/>
    <a:srgbClr val="F5F7F9"/>
    <a:srgbClr val="FFFFFF"/>
    <a:srgbClr val="FFFBEF"/>
    <a:srgbClr val="37E2D5"/>
    <a:srgbClr val="FBCB0A"/>
    <a:srgbClr val="FBE6EC"/>
    <a:srgbClr val="E6E6E6"/>
    <a:srgbClr val="C70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951633C-15B0-4368-9010-D220BB81604B}" styleName="三线式标题行镶边行表格样式_1 2 2">
    <a:wholeTbl>
      <a:tcTxStyle>
        <a:fontRef idx="none">
          <a:srgbClr val="08090C"/>
        </a:fontRef>
      </a:tcTxStyle>
      <a:tcStyle>
        <a:tcBdr/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F2F2F2"/>
          </a:solidFill>
        </a:fill>
      </a:tcStyle>
    </a:band2H>
    <a:band1V>
      <a:tcStyle>
        <a:tcBdr/>
        <a:fill>
          <a:solidFill>
            <a:srgbClr val="F2F2F2"/>
          </a:solidFill>
        </a:fill>
      </a:tcStyle>
    </a:band1V>
    <a:lastCol>
      <a:tcTxStyle b="on">
        <a:fontRef idx="none">
          <a:schemeClr val="accent4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lastCol>
    <a:firstCol>
      <a:tcTxStyle b="on">
        <a:fontRef idx="none">
          <a:schemeClr val="accent4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firstCol>
    <a:lastRow>
      <a:tcTxStyle b="on">
        <a:fontRef idx="none">
          <a:schemeClr val="accent4"/>
        </a:fontRef>
      </a:tcTxStyle>
      <a:tcStyle>
        <a:tcBdr/>
        <a:fill>
          <a:solidFill>
            <a:schemeClr val="accent4">
              <a:lumMod val="20000"/>
              <a:lumOff val="80000"/>
            </a:schemeClr>
          </a:solidFill>
        </a:fill>
      </a:tcStyle>
    </a:lastRow>
    <a:firstRow>
      <a:tcTxStyle b="on">
        <a:fontRef idx="none">
          <a:schemeClr val="accent4"/>
        </a:fontRef>
      </a:tcTxStyle>
      <a:tcStyle>
        <a:tcBdr/>
        <a:fill>
          <a:solidFill>
            <a:schemeClr val="accent4">
              <a:lumMod val="20000"/>
              <a:lumOff val="8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28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180.xml"/><Relationship Id="rId19" Type="http://schemas.openxmlformats.org/officeDocument/2006/relationships/image" Target="../media/image6.png"/><Relationship Id="rId18" Type="http://schemas.openxmlformats.org/officeDocument/2006/relationships/tags" Target="../tags/tag194.xml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10.xml"/><Relationship Id="rId15" Type="http://schemas.openxmlformats.org/officeDocument/2006/relationships/tags" Target="../tags/tag209.xml"/><Relationship Id="rId14" Type="http://schemas.openxmlformats.org/officeDocument/2006/relationships/tags" Target="../tags/tag208.xml"/><Relationship Id="rId13" Type="http://schemas.openxmlformats.org/officeDocument/2006/relationships/tags" Target="../tags/tag207.xml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磁力大小的分布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9291955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①将铁粉盒内的铁粉聚集在某一处，依次将磁铁的不同部位靠近铁粉，观察并记录它们在不同部位的吸附情况。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②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将铁粉盒内的铁粉均匀平摊，将磁铁放置在铁粉盒上，观察并记录它们在不同部位的吸附情况。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③根据铁粉的吸附数量，判断磁铁各部位的磁力大小，并记录下来。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3" name="MyVideo_3.mp4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247900" y="2021840"/>
            <a:ext cx="7726045" cy="413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aphicFrame>
        <p:nvGraphicFramePr>
          <p:cNvPr id="8" name="表格 7"/>
          <p:cNvGraphicFramePr/>
          <p:nvPr>
            <p:custDataLst>
              <p:tags r:id="rId16"/>
            </p:custDataLst>
          </p:nvPr>
        </p:nvGraphicFramePr>
        <p:xfrm>
          <a:off x="2748280" y="2143760"/>
          <a:ext cx="7145655" cy="3272155"/>
        </p:xfrm>
        <a:graphic>
          <a:graphicData uri="http://schemas.openxmlformats.org/drawingml/2006/table">
            <a:tbl>
              <a:tblPr firstRow="1" bandRow="1">
                <a:tableStyleId>{8951633C-15B0-4368-9010-D220BB81604B}</a:tableStyleId>
              </a:tblPr>
              <a:tblGrid>
                <a:gridCol w="2381885"/>
                <a:gridCol w="2381885"/>
                <a:gridCol w="2381885"/>
              </a:tblGrid>
              <a:tr h="1465580"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铁部位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71755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  <a:cs typeface="华康魏碑W7" panose="03000709000000000000" charset="-122"/>
                        </a:rPr>
                        <a:t>铁粉吸附数量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  <a:cs typeface="华康魏碑W7" panose="03000709000000000000" charset="-122"/>
                      </a:endParaRPr>
                    </a:p>
                  </a:txBody>
                  <a:tcPr marL="152717" marR="152717" marT="100330" marB="71755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磁力大小判断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71755" anchor="ctr" anchorCtr="0"/>
                </a:tc>
              </a:tr>
              <a:tr h="557530"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  <a:cs typeface="华康魏碑W7" panose="03000709000000000000" charset="-122"/>
                        </a:rPr>
                        <a:t>磁极</a:t>
                      </a:r>
                      <a:r>
                        <a:rPr lang="en-US" altLang="zh-CN" sz="2000">
                          <a:latin typeface="华康魏碑W7" panose="03000709000000000000" charset="-122"/>
                          <a:ea typeface="华康魏碑W7" panose="03000709000000000000" charset="-122"/>
                          <a:cs typeface="华康魏碑W7" panose="03000709000000000000" charset="-122"/>
                        </a:rPr>
                        <a:t>1</a:t>
                      </a:r>
                      <a:endParaRPr lang="en-US" altLang="zh-CN" sz="2000">
                        <a:latin typeface="华康魏碑W7" panose="03000709000000000000" charset="-122"/>
                        <a:ea typeface="华康魏碑W7" panose="03000709000000000000" charset="-122"/>
                        <a:cs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多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强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</a:tr>
              <a:tr h="691515"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中间部位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少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弱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</a:tr>
              <a:tr h="557530"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  <a:cs typeface="华康魏碑W7" panose="03000709000000000000" charset="-122"/>
                        </a:rPr>
                        <a:t>磁极</a:t>
                      </a:r>
                      <a:r>
                        <a:rPr lang="en-US" altLang="zh-CN" sz="2000">
                          <a:latin typeface="华康魏碑W7" panose="03000709000000000000" charset="-122"/>
                          <a:ea typeface="华康魏碑W7" panose="03000709000000000000" charset="-122"/>
                          <a:cs typeface="华康魏碑W7" panose="03000709000000000000" charset="-122"/>
                        </a:rPr>
                        <a:t>2</a:t>
                      </a:r>
                      <a:endParaRPr lang="en-US" altLang="zh-CN" sz="2000">
                        <a:latin typeface="华康魏碑W7" panose="03000709000000000000" charset="-122"/>
                        <a:ea typeface="华康魏碑W7" panose="03000709000000000000" charset="-122"/>
                        <a:cs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多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  <a:tc>
                  <a:txBody>
                    <a:bodyPr/>
                    <a:p>
                      <a:pPr marL="0" indent="0" algn="ctr" latin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000">
                          <a:latin typeface="华康魏碑W7" panose="03000709000000000000" charset="-122"/>
                          <a:ea typeface="华康魏碑W7" panose="03000709000000000000" charset="-122"/>
                        </a:rPr>
                        <a:t>强</a:t>
                      </a:r>
                      <a:endParaRPr lang="zh-CN" altLang="en-US" sz="2000">
                        <a:latin typeface="华康魏碑W7" panose="03000709000000000000" charset="-122"/>
                        <a:ea typeface="华康魏碑W7" panose="03000709000000000000" charset="-122"/>
                      </a:endParaRPr>
                    </a:p>
                  </a:txBody>
                  <a:tcPr marL="152717" marR="152717" marT="100330" marB="100330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本次实验，我们观察到磁铁两端（磁极）的磁力较强，能够吸附较多的小铁钉或铁粉；而磁铁中间部位的磁力较弱，吸附的小铁钉或铁粉数量较少。这一实验结果验证了磁铁磁力分布的特点，即两端磁力强，中间磁力弱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203009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8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可以尝试使用不同类型的磁铁（如不同形状、不同材质的磁铁）进行实验，以探究不同类型磁铁的磁力分布特点。</a:t>
            </a:r>
            <a:endParaRPr lang="zh-CN" altLang="en-US" sz="28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231900"/>
            <a:ext cx="575310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磁铁的磁力在其不同部位上分布是不均匀的，通常两端（即磁极）的磁力较强，而中间部位的磁力较弱。本实验通过观察小铁钉或铁粉在磁铁不同部位的吸附情况，来判断磁铁各部位的磁力大小。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https://photo-static-api.fotomore.com/creative/vcg/400/new/VCG41N905425258.jpg?uid=386&amp;timestamp=1726816741&amp;sign=57c3fb1ad03da13796f3bdebfa6a42e4" descr="俯视图科学设备，科学实验室配件，空白纸和磁棒磁场黑色背景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850" y="1447800"/>
            <a:ext cx="4279900" cy="285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611568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探究磁铁的各个部位磁力大小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6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131695" y="3628390"/>
            <a:ext cx="8241665" cy="119888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探究磁铁不同部位的磁力大小。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理解磁铁磁力分布的特点。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7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8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5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6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8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317230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条形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铁粉盒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磁铁的磁力大小一样吗？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不一样，两极磁力强，两极之间磁力弱。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6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7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8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9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TABLE_ENDDRAG_ORIGIN_RECT" val="562*257"/>
  <p:tag name="TABLE_ENDDRAG_RECT" val="186*191*562*257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7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28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  <p:tag name="resource_record_key" val="{&quot;29&quot;:[50000140,50052423]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WPS 演示</Application>
  <PresentationFormat>宽屏</PresentationFormat>
  <Paragraphs>170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仓耳小丸子</vt:lpstr>
      <vt:lpstr>杨任东竹石体-Regular</vt:lpstr>
      <vt:lpstr>楷体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3059</cp:revision>
  <dcterms:created xsi:type="dcterms:W3CDTF">2021-07-02T06:09:00Z</dcterms:created>
  <dcterms:modified xsi:type="dcterms:W3CDTF">2024-10-09T02:02:35Z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410B12EBBD8E4DD2B98C1FE36DC93D9B_13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