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1" r:id="rId3"/>
    <p:sldId id="916" r:id="rId4"/>
    <p:sldId id="264" r:id="rId5"/>
    <p:sldId id="897" r:id="rId6"/>
    <p:sldId id="265" r:id="rId7"/>
    <p:sldId id="825" r:id="rId8"/>
    <p:sldId id="898" r:id="rId9"/>
    <p:sldId id="899" r:id="rId10"/>
    <p:sldId id="917" r:id="rId11"/>
    <p:sldId id="909" r:id="rId12"/>
    <p:sldId id="908" r:id="rId13"/>
    <p:sldId id="901" r:id="rId14"/>
    <p:sldId id="902" r:id="rId15"/>
    <p:sldId id="918" r:id="rId16"/>
    <p:sldId id="904" r:id="rId17"/>
    <p:sldId id="905" r:id="rId18"/>
  </p:sldIdLst>
  <p:sldSz cx="12192000" cy="6858000"/>
  <p:notesSz cx="6858000" cy="9144000"/>
  <p:embeddedFontLst>
    <p:embeddedFont>
      <p:font typeface="仓耳小丸子" panose="02020400000000000000" pitchFamily="18" charset="-122"/>
      <p:regular r:id="rId24"/>
    </p:embeddedFont>
    <p:embeddedFont>
      <p:font typeface="杨任东竹石体-Regular" panose="02000000000000000000" pitchFamily="2" charset="-122"/>
      <p:regular r:id="rId25"/>
    </p:embeddedFont>
    <p:embeddedFont>
      <p:font typeface="华康魏碑W7" panose="03000709000000000000" charset="-122"/>
      <p:regular r:id="rId26"/>
    </p:embeddedFont>
    <p:embeddedFont>
      <p:font typeface="仓耳舒圆体 W02" panose="02020400000000000000" charset="-122"/>
      <p:regular r:id="rId27"/>
    </p:embeddedFont>
    <p:embeddedFont>
      <p:font typeface="等线" panose="02010600030101010101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EAE7EF"/>
    <a:srgbClr val="CD268D"/>
    <a:srgbClr val="590696"/>
    <a:srgbClr val="F5F7F9"/>
    <a:srgbClr val="FFFFFF"/>
    <a:srgbClr val="FFFBEF"/>
    <a:srgbClr val="37E2D5"/>
    <a:srgbClr val="FBCB0A"/>
    <a:srgbClr val="FBE6E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229.xml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6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8" Type="http://schemas.openxmlformats.org/officeDocument/2006/relationships/slideLayout" Target="../slideLayouts/slideLayout4.xml"/><Relationship Id="rId17" Type="http://schemas.openxmlformats.org/officeDocument/2006/relationships/image" Target="../media/image7.jpeg"/><Relationship Id="rId16" Type="http://schemas.openxmlformats.org/officeDocument/2006/relationships/image" Target="../media/image6.jpeg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11.xml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tags" Target="../tags/tag2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制作直流发电机</a:t>
                </a:r>
                <a:endPara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03425"/>
            <a:ext cx="8426450" cy="304609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00000"/>
              </a:lnSpc>
              <a:buFont typeface="+mj-ea"/>
              <a:buNone/>
            </a:pP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3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）实验操作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在直流电机模型上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安装好方形磁铁形成转子和定子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，并与电源、检流表和小灯泡串联起来。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用手轻轻旋转转子，观察检流计上的读数变化。如果观察到检流计指针的变化，表明发电机正在工作。由于此时电力不足以带动灯泡亮起，我们用手摇发电机来代替直流电机模型，提高发电效率。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重新将手摇发电机和小灯泡串联起来，快速转动手摇发电机手柄，观察小灯泡的情况。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3" name="图片 2" descr="IMG_20240929_0831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0510" y="2270125"/>
            <a:ext cx="4275455" cy="3206750"/>
          </a:xfrm>
          <a:prstGeom prst="rect">
            <a:avLst/>
          </a:prstGeom>
        </p:spPr>
      </p:pic>
      <p:pic>
        <p:nvPicPr>
          <p:cNvPr id="4" name="图片 3" descr="IMG_20240929_0834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3235" y="2270125"/>
            <a:ext cx="4275455" cy="3206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sp>
        <p:nvSpPr>
          <p:cNvPr id="37" name="文本框 36"/>
          <p:cNvSpPr txBox="1"/>
          <p:nvPr/>
        </p:nvSpPr>
        <p:spPr>
          <a:xfrm>
            <a:off x="2131695" y="1668145"/>
            <a:ext cx="8426450" cy="175323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在步骤①中</a:t>
            </a: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观察到，</a:t>
            </a:r>
            <a:r>
              <a:rPr 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检</a:t>
            </a: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流计的指针发生偏转，表明电路中产生了感应电流。</a:t>
            </a:r>
            <a:endParaRPr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在步骤②中观察到，小灯泡亮了起来</a:t>
            </a: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。</a:t>
            </a:r>
            <a:endParaRPr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成功制作了一个简易的直流发电机模型，并观察到了电流的变化，验证了电磁感应现象的存在。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09725" y="1450340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注意在让小灯泡发亮前，一定要将检流计移除，以防损坏检流计。导线的固定和旋转稳定性对实验结果有很大影响，需要特别注意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将简易直流发电机模型与实际应用相结合，如制作一个小型风力发电装置或太阳能发电装置，以加深对可再生能源和电磁感应原理的理解。同时，也可以鼓励学生进行创新思维，设计出更具创意和实用性的发电机模型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33120" y="1341755"/>
            <a:ext cx="5544820" cy="2392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711200" fontAlgn="auto">
              <a:lnSpc>
                <a:spcPct val="130000"/>
              </a:lnSpc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直流发电机的工作原理基于电磁感应定律。当导体在磁场中做切割磁感线的运动时，会在导体中产生感应电动势，从而在闭合电路中产生电流。在直流发电机中，通过机械能（如旋转力）驱动导体（即电枢或者转子）在磁场中旋转，实现电能的转换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https://photo-static-api.fotomore.com/creative/vcg/400/new/VCG41N1131107593.jpg?uid=386&amp;timestamp=1727513293&amp;sign=a3805519f8f2da3bcfee6c84186144a6" descr="直流发电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935" y="1341755"/>
            <a:ext cx="4203065" cy="420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2131695" y="1683385"/>
            <a:ext cx="824166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设计与制作简易直流发电机模型</a:t>
            </a:r>
            <a:endParaRPr lang="zh-CN" altLang="en-US" sz="240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5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6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7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>
            <p:custDataLst>
              <p:tags r:id="rId8"/>
            </p:custDataLst>
          </p:nvPr>
        </p:nvSpPr>
        <p:spPr>
          <a:xfrm>
            <a:off x="2131695" y="3308350"/>
            <a:ext cx="8241665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理解直流发电机的基本原理和工作机制。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通过亲手设计与制作简易直流发电机模型，加深对电磁感应现象的理解。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掌握直流发电机中换向器的作用及其实现方法。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9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4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5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6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7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8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9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0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1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611235" cy="341503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方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形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磁铁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直流电动机模型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手摇发电机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检流计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小灯泡及灯座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导线若干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4150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如何设计与制作一个简易的直流发电机模型？哪些因素会影响电流大小？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2）猜想与假设：</a:t>
            </a:r>
            <a:endParaRPr lang="en-US" altLang="zh-CN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通过旋转磁场中的导体可以产生直流电。导体在磁场中旋转的速度越快，产生的电流可能越大。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15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6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7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8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9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1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2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1.xml><?xml version="1.0" encoding="utf-8"?>
<p:tagLst xmlns:p="http://schemas.openxmlformats.org/presentationml/2006/main">
  <p:tag name="RESOURCE_RECORD_KEY" val="{&quot;29&quot;:[50000193]}"/>
</p:tagLst>
</file>

<file path=ppt/tags/tag21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3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7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28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29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  <p:tag name="resource_record_key" val="{&quot;29&quot;:[50000193]}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4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5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963</Words>
  <Application>WPS 演示</Application>
  <PresentationFormat>宽屏</PresentationFormat>
  <Paragraphs>154</Paragraphs>
  <Slides>16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宋体</vt:lpstr>
      <vt:lpstr>Wingdings</vt:lpstr>
      <vt:lpstr>仓耳小丸子</vt:lpstr>
      <vt:lpstr>杨任东竹石体-Regular</vt:lpstr>
      <vt:lpstr>华康魏碑W7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3051</cp:revision>
  <dcterms:created xsi:type="dcterms:W3CDTF">2021-07-02T06:09:00Z</dcterms:created>
  <dcterms:modified xsi:type="dcterms:W3CDTF">2024-10-10T08:02:40Z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D78A9C7E7D2F4691B8B7DCC3728C88C8_13</vt:lpwstr>
  </property>
  <property fmtid="{D5CDD505-2E9C-101B-9397-08002B2CF9AE}" pid="3" name="KSOProductBuildVer">
    <vt:lpwstr>2052-12.1.0.18276</vt:lpwstr>
  </property>
  <property fmtid="{D5CDD505-2E9C-101B-9397-08002B2CF9AE}" pid="4" name="KSOTemplateUUID">
    <vt:lpwstr>v1.0_mb_lYprZYb8km3zBzcgmD2rbw==</vt:lpwstr>
  </property>
</Properties>
</file>