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17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18"/>
  </p:handoutMasterIdLst>
  <p:sldIdLst>
    <p:sldId id="256" r:id="rId3"/>
    <p:sldId id="257" r:id="rId4"/>
    <p:sldId id="259" r:id="rId5"/>
    <p:sldId id="265" r:id="rId6"/>
    <p:sldId id="569" r:id="rId8"/>
    <p:sldId id="458" r:id="rId9"/>
    <p:sldId id="528" r:id="rId10"/>
    <p:sldId id="555" r:id="rId11"/>
    <p:sldId id="460" r:id="rId12"/>
    <p:sldId id="490" r:id="rId13"/>
    <p:sldId id="469" r:id="rId14"/>
    <p:sldId id="468" r:id="rId15"/>
    <p:sldId id="479" r:id="rId16"/>
    <p:sldId id="261" r:id="rId17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 userDrawn="1">
          <p15:clr>
            <a:srgbClr val="A4A3A4"/>
          </p15:clr>
        </p15:guide>
        <p15:guide id="2" pos="36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45"/>
        <p:guide pos="36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39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svg"/><Relationship Id="rId8" Type="http://schemas.openxmlformats.org/officeDocument/2006/relationships/image" Target="../media/image16.png"/><Relationship Id="rId7" Type="http://schemas.openxmlformats.org/officeDocument/2006/relationships/tags" Target="../tags/tag29.xml"/><Relationship Id="rId6" Type="http://schemas.openxmlformats.org/officeDocument/2006/relationships/image" Target="../media/image3.png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6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37.xml"/><Relationship Id="rId5" Type="http://schemas.openxmlformats.org/officeDocument/2006/relationships/image" Target="../media/image3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38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tags" Target="../tags/tag15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3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姿态开关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178"/>
          <a:stretch>
            <a:fillRect/>
          </a:stretch>
        </p:blipFill>
        <p:spPr>
          <a:xfrm>
            <a:off x="3961765" y="944245"/>
            <a:ext cx="3460115" cy="591375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3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VID_20240104_161441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0565" y="1518920"/>
            <a:ext cx="8461375" cy="4759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加速度传感器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加速度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传感器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加速度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传感器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62330" y="1678305"/>
            <a:ext cx="4997450" cy="39693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sz="2400">
                <a:sym typeface="+mn-ea"/>
              </a:rPr>
              <a:t>加速度传感器是一种能够测量加速度的传感器。通常由质量块、阻尼器、弹性元件、敏感元件和适调电路等部分组成。传感器在加速过程中，通过对质量块所受惯性力的测量，利用牛顿第二定律获得加速度值。</a:t>
            </a:r>
            <a:endParaRPr sz="2400"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59780" y="1791970"/>
            <a:ext cx="4823460" cy="4339590"/>
            <a:chOff x="9728" y="3215"/>
            <a:chExt cx="7596" cy="6834"/>
          </a:xfrm>
        </p:grpSpPr>
        <p:pic>
          <p:nvPicPr>
            <p:cNvPr id="3" name="图片 -21474826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728" y="3215"/>
              <a:ext cx="7597" cy="683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" name="组合 40"/>
            <p:cNvGrpSpPr/>
            <p:nvPr/>
          </p:nvGrpSpPr>
          <p:grpSpPr>
            <a:xfrm>
              <a:off x="14260" y="5656"/>
              <a:ext cx="2392" cy="850"/>
              <a:chOff x="14201" y="3222"/>
              <a:chExt cx="2452" cy="850"/>
            </a:xfrm>
          </p:grpSpPr>
          <p:sp>
            <p:nvSpPr>
              <p:cNvPr id="6" name="圆角矩形标注 5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14201" y="3222"/>
                <a:ext cx="2452" cy="851"/>
              </a:xfrm>
              <a:prstGeom prst="wedgeRoundRectCallout">
                <a:avLst>
                  <a:gd name="adj1" fmla="val 80056"/>
                  <a:gd name="adj2" fmla="val 8776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55" name="文本框 5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4356" y="3347"/>
                <a:ext cx="2142" cy="60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zh-CN" sz="1400">
                    <a:solidFill>
                      <a:schemeClr val="tx2"/>
                    </a:solidFill>
                  </a:rPr>
                  <a:t>加速度陀螺仪</a:t>
                </a:r>
                <a:endParaRPr lang="zh-CN" sz="140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加速度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传感器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62330" y="1678305"/>
            <a:ext cx="4997450" cy="1753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ym typeface="+mn-ea"/>
              </a:rPr>
              <a:t>加速度传感器在地衣智慧板背面中间位置，可以检测出</a:t>
            </a:r>
            <a:r>
              <a:rPr lang="en-US" altLang="zh-CN" sz="2400">
                <a:sym typeface="+mn-ea"/>
              </a:rPr>
              <a:t>X</a:t>
            </a:r>
            <a:r>
              <a:rPr lang="zh-CN" altLang="en-US" sz="2400">
                <a:sym typeface="+mn-ea"/>
              </a:rPr>
              <a:t>、</a:t>
            </a:r>
            <a:r>
              <a:rPr lang="en-US" altLang="zh-CN" sz="2400">
                <a:sym typeface="+mn-ea"/>
              </a:rPr>
              <a:t>Y</a:t>
            </a:r>
            <a:r>
              <a:rPr lang="zh-CN" altLang="en-US" sz="2400">
                <a:sym typeface="+mn-ea"/>
              </a:rPr>
              <a:t>、</a:t>
            </a:r>
            <a:r>
              <a:rPr lang="en-US" altLang="zh-CN" sz="2400">
                <a:sym typeface="+mn-ea"/>
              </a:rPr>
              <a:t>Z</a:t>
            </a:r>
            <a:r>
              <a:rPr lang="zh-CN" altLang="en-US" sz="2400">
                <a:sym typeface="+mn-ea"/>
              </a:rPr>
              <a:t>三轴的加速度值。</a:t>
            </a:r>
            <a:endParaRPr lang="zh-CN" altLang="en-US" sz="2400"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59780" y="1791970"/>
            <a:ext cx="4823460" cy="4339590"/>
            <a:chOff x="9728" y="3215"/>
            <a:chExt cx="7596" cy="6834"/>
          </a:xfrm>
        </p:grpSpPr>
        <p:pic>
          <p:nvPicPr>
            <p:cNvPr id="3" name="图片 -21474826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728" y="3215"/>
              <a:ext cx="7597" cy="683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" name="组合 40"/>
            <p:cNvGrpSpPr/>
            <p:nvPr/>
          </p:nvGrpSpPr>
          <p:grpSpPr>
            <a:xfrm>
              <a:off x="14260" y="5656"/>
              <a:ext cx="2392" cy="850"/>
              <a:chOff x="14201" y="3222"/>
              <a:chExt cx="2452" cy="850"/>
            </a:xfrm>
          </p:grpSpPr>
          <p:sp>
            <p:nvSpPr>
              <p:cNvPr id="6" name="圆角矩形标注 5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14201" y="3222"/>
                <a:ext cx="2452" cy="851"/>
              </a:xfrm>
              <a:prstGeom prst="wedgeRoundRectCallout">
                <a:avLst>
                  <a:gd name="adj1" fmla="val 80056"/>
                  <a:gd name="adj2" fmla="val 8776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55" name="文本框 5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4356" y="3347"/>
                <a:ext cx="2142" cy="60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zh-CN" sz="1400">
                    <a:solidFill>
                      <a:schemeClr val="tx2"/>
                    </a:solidFill>
                  </a:rPr>
                  <a:t>加速度陀螺仪</a:t>
                </a:r>
                <a:endParaRPr lang="zh-CN" sz="140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4365" y="3634740"/>
            <a:ext cx="2099310" cy="249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383153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8627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7990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7560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19574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294305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588645"/>
            <a:ext cx="3121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如何显示加速度值？</a:t>
            </a:r>
            <a:endParaRPr lang="zh-CN" sz="2400"/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5495" y="2579370"/>
            <a:ext cx="6269990" cy="1692275"/>
          </a:xfrm>
          <a:prstGeom prst="rect">
            <a:avLst/>
          </a:prstGeom>
        </p:spPr>
      </p:pic>
      <p:sp>
        <p:nvSpPr>
          <p:cNvPr id="36" name="圆角矩形 35"/>
          <p:cNvSpPr/>
          <p:nvPr>
            <p:custDataLst>
              <p:tags r:id="rId10"/>
            </p:custDataLst>
          </p:nvPr>
        </p:nvSpPr>
        <p:spPr>
          <a:xfrm>
            <a:off x="6474460" y="2759710"/>
            <a:ext cx="1035685" cy="5645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7510145" y="2754630"/>
            <a:ext cx="2208530" cy="645160"/>
            <a:chOff x="9773" y="4995"/>
            <a:chExt cx="3478" cy="1016"/>
          </a:xfrm>
        </p:grpSpPr>
        <p:cxnSp>
          <p:nvCxnSpPr>
            <p:cNvPr id="20" name="直接箭头连接符 19"/>
            <p:cNvCxnSpPr/>
            <p:nvPr>
              <p:custDataLst>
                <p:tags r:id="rId11"/>
              </p:custDataLst>
            </p:nvPr>
          </p:nvCxnSpPr>
          <p:spPr>
            <a:xfrm>
              <a:off x="9773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10577" y="4995"/>
              <a:ext cx="267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加速度值的数据类型为整型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6" grpId="0" bldLvl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制作姿态开关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由于不同的姿态，导致加速度值不同，可以利用加速度传感器制作一个姿态开关，控制灯亮灭。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、显示三轴加速度值。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加速度值＞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，则亮灯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否则熄灯。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、其他功能（拓展要求）。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WPS 演示</Application>
  <PresentationFormat/>
  <Paragraphs>81</Paragraphs>
  <Slides>14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56</cp:revision>
  <cp:lastPrinted>2022-09-12T16:00:00Z</cp:lastPrinted>
  <dcterms:created xsi:type="dcterms:W3CDTF">2022-09-26T02:57:00Z</dcterms:created>
  <dcterms:modified xsi:type="dcterms:W3CDTF">2024-01-04T09:30:12Z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02E50E2FD091475B94CBB0D3335F2B9D_13</vt:lpwstr>
  </property>
  <property fmtid="{D5CDD505-2E9C-101B-9397-08002B2CF9AE}" pid="3" name="KSOProductBuildVer">
    <vt:lpwstr>2052-12.1.0.16120</vt:lpwstr>
  </property>
</Properties>
</file>