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0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19"/>
  </p:handoutMasterIdLst>
  <p:sldIdLst>
    <p:sldId id="256" r:id="rId3"/>
    <p:sldId id="257" r:id="rId4"/>
    <p:sldId id="259" r:id="rId5"/>
    <p:sldId id="265" r:id="rId6"/>
    <p:sldId id="606" r:id="rId8"/>
    <p:sldId id="458" r:id="rId9"/>
    <p:sldId id="555" r:id="rId10"/>
    <p:sldId id="582" r:id="rId11"/>
    <p:sldId id="597" r:id="rId12"/>
    <p:sldId id="460" r:id="rId13"/>
    <p:sldId id="490" r:id="rId14"/>
    <p:sldId id="469" r:id="rId15"/>
    <p:sldId id="468" r:id="rId16"/>
    <p:sldId id="479" r:id="rId17"/>
    <p:sldId id="261" r:id="rId18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28"/>
        <p:guide pos="3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55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tags" Target="../tags/tag43.xml"/><Relationship Id="rId5" Type="http://schemas.openxmlformats.org/officeDocument/2006/relationships/image" Target="../media/image18.png"/><Relationship Id="rId4" Type="http://schemas.openxmlformats.org/officeDocument/2006/relationships/image" Target="../media/image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6" Type="http://schemas.openxmlformats.org/officeDocument/2006/relationships/tags" Target="../tags/tag48.xml"/><Relationship Id="rId5" Type="http://schemas.openxmlformats.org/officeDocument/2006/relationships/image" Target="../media/image3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52.xml"/><Relationship Id="rId5" Type="http://schemas.openxmlformats.org/officeDocument/2006/relationships/image" Target="../media/image3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54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image" Target="../media/image1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17.xml"/><Relationship Id="rId7" Type="http://schemas.openxmlformats.org/officeDocument/2006/relationships/image" Target="../media/image12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../media/image3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4.jpeg"/><Relationship Id="rId10" Type="http://schemas.openxmlformats.org/officeDocument/2006/relationships/tags" Target="../tags/tag18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15.png"/><Relationship Id="rId7" Type="http://schemas.openxmlformats.org/officeDocument/2006/relationships/image" Target="../media/image1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../media/image3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image" Target="../media/image17.png"/><Relationship Id="rId5" Type="http://schemas.openxmlformats.org/officeDocument/2006/relationships/tags" Target="../tags/tag31.xml"/><Relationship Id="rId4" Type="http://schemas.openxmlformats.org/officeDocument/2006/relationships/image" Target="../media/image3.png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智能巡线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15" y="1704340"/>
            <a:ext cx="9284335" cy="38474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2847975" y="6027420"/>
            <a:ext cx="65925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l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/>
              <a:t>备注：</a:t>
            </a:r>
            <a:r>
              <a:rPr lang="zh-CN">
                <a:sym typeface="+mn-ea"/>
              </a:rPr>
              <a:t>速度根据实际情况修改，</a:t>
            </a:r>
            <a:r>
              <a:rPr lang="zh-CN" altLang="en-US">
                <a:sym typeface="+mn-ea"/>
              </a:rPr>
              <a:t>以后的子程序都在此基础上完成，请勿删除。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VID_20231208_091156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93570" y="1545590"/>
            <a:ext cx="8061960" cy="4534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智能巡线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智能巡线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智能巡线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995045" y="1805940"/>
            <a:ext cx="3240405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巡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线是机器人的一种基本功能，指的是机器人通过某种传感器或装置获取到线路信息，并在行进过程中根据线路信息调整自身的运动方向或轨迹，以实现沿线路运动的过程。一般使用灰度传感作为感应装置。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 descr="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50765" y="2021205"/>
            <a:ext cx="4977130" cy="356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智能巡线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705485" y="3065780"/>
            <a:ext cx="3907790" cy="172275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>
                <a:sym typeface="+mn-ea"/>
              </a:rPr>
              <a:t>使用地衣智能套件巡线时，一般使用</a:t>
            </a:r>
            <a:r>
              <a:rPr lang="en-US" altLang="zh-CN" sz="2000">
                <a:sym typeface="+mn-ea"/>
              </a:rPr>
              <a:t>2</a:t>
            </a:r>
            <a:r>
              <a:rPr lang="zh-CN" altLang="en-US" sz="2000">
                <a:sym typeface="+mn-ea"/>
              </a:rPr>
              <a:t>、</a:t>
            </a:r>
            <a:r>
              <a:rPr lang="en-US" altLang="zh-CN" sz="2000">
                <a:sym typeface="+mn-ea"/>
              </a:rPr>
              <a:t>3</a:t>
            </a:r>
            <a:r>
              <a:rPr lang="zh-CN" altLang="en-US" sz="2000">
                <a:sym typeface="+mn-ea"/>
              </a:rPr>
              <a:t>号灰度传感器进行巡线，</a:t>
            </a:r>
            <a:r>
              <a:rPr lang="en-US" sz="2000">
                <a:sym typeface="+mn-ea"/>
              </a:rPr>
              <a:t>1</a:t>
            </a:r>
            <a:r>
              <a:rPr lang="zh-CN" altLang="en-US" sz="2000">
                <a:sym typeface="+mn-ea"/>
              </a:rPr>
              <a:t>、</a:t>
            </a:r>
            <a:r>
              <a:rPr lang="en-US" sz="2000">
                <a:sym typeface="+mn-ea"/>
              </a:rPr>
              <a:t>4</a:t>
            </a:r>
            <a:r>
              <a:rPr lang="zh-CN" altLang="en-US" sz="2000">
                <a:sym typeface="+mn-ea"/>
              </a:rPr>
              <a:t>号灰度传感器进行辅助判断。</a:t>
            </a:r>
            <a:endParaRPr lang="zh-CN" altLang="en-US" sz="2000"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003040" y="662305"/>
            <a:ext cx="6428740" cy="6277610"/>
            <a:chOff x="6304" y="179"/>
            <a:chExt cx="10124" cy="9886"/>
          </a:xfrm>
        </p:grpSpPr>
        <p:pic>
          <p:nvPicPr>
            <p:cNvPr id="6" name="图片 5" descr="拓展朝下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6304" y="2749"/>
              <a:ext cx="10124" cy="7317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9524" y="624"/>
              <a:ext cx="724" cy="3013"/>
              <a:chOff x="9500" y="384"/>
              <a:chExt cx="724" cy="3013"/>
            </a:xfrm>
          </p:grpSpPr>
          <p:cxnSp>
            <p:nvCxnSpPr>
              <p:cNvPr id="16" name="直接箭头连接符 15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9858" y="2522"/>
                <a:ext cx="9" cy="87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 w="med" len="med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7" name="文本框 6"/>
              <p:cNvSpPr txBox="1"/>
              <p:nvPr/>
            </p:nvSpPr>
            <p:spPr>
              <a:xfrm>
                <a:off x="9500" y="384"/>
                <a:ext cx="724" cy="219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 algn="ctr"/>
                <a:r>
                  <a:rPr lang="zh-CN" altLang="en-US"/>
                  <a:t>灰度传感器</a:t>
                </a:r>
                <a:r>
                  <a:rPr lang="en-US" altLang="zh-CN"/>
                  <a:t>4</a:t>
                </a:r>
                <a:endParaRPr lang="en-US" altLang="zh-CN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0619" y="195"/>
              <a:ext cx="724" cy="3013"/>
              <a:chOff x="9500" y="384"/>
              <a:chExt cx="724" cy="3013"/>
            </a:xfrm>
          </p:grpSpPr>
          <p:cxnSp>
            <p:nvCxnSpPr>
              <p:cNvPr id="11" name="直接箭头连接符 10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9858" y="2522"/>
                <a:ext cx="9" cy="87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 w="med" len="med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2" name="文本框 1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500" y="384"/>
                <a:ext cx="724" cy="219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 algn="ctr"/>
                <a:r>
                  <a:rPr lang="zh-CN" altLang="en-US"/>
                  <a:t>灰度传感器</a:t>
                </a:r>
                <a:r>
                  <a:rPr lang="en-US" altLang="zh-CN"/>
                  <a:t>3</a:t>
                </a:r>
                <a:endParaRPr lang="en-US" altLang="zh-CN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1419" y="179"/>
              <a:ext cx="724" cy="3013"/>
              <a:chOff x="9500" y="384"/>
              <a:chExt cx="724" cy="3013"/>
            </a:xfrm>
          </p:grpSpPr>
          <p:cxnSp>
            <p:nvCxnSpPr>
              <p:cNvPr id="14" name="直接箭头连接符 13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9858" y="2522"/>
                <a:ext cx="9" cy="87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 w="med" len="med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500" y="384"/>
                <a:ext cx="724" cy="219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 algn="ctr"/>
                <a:r>
                  <a:rPr lang="zh-CN" altLang="en-US"/>
                  <a:t>灰度传感器</a:t>
                </a:r>
                <a:r>
                  <a:rPr lang="en-US" altLang="zh-CN"/>
                  <a:t>2</a:t>
                </a:r>
                <a:endParaRPr lang="en-US" altLang="zh-CN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2508" y="632"/>
              <a:ext cx="724" cy="3013"/>
              <a:chOff x="9500" y="384"/>
              <a:chExt cx="724" cy="3013"/>
            </a:xfrm>
          </p:grpSpPr>
          <p:cxnSp>
            <p:nvCxnSpPr>
              <p:cNvPr id="21" name="直接箭头连接符 20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9858" y="2522"/>
                <a:ext cx="9" cy="87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 w="med" len="med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3" name="文本框 2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9500" y="384"/>
                <a:ext cx="724" cy="219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 algn="ctr"/>
                <a:r>
                  <a:rPr lang="zh-CN" altLang="en-US"/>
                  <a:t>灰度传感器</a:t>
                </a:r>
                <a:r>
                  <a:rPr lang="en-US" altLang="zh-CN"/>
                  <a:t>1</a:t>
                </a:r>
                <a:endParaRPr lang="en-US" altLang="zh-CN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智能巡线原理分析</a:t>
            </a:r>
            <a:endParaRPr lang="zh-CN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48706" y="2140261"/>
            <a:ext cx="864976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原理：</a:t>
            </a:r>
            <a:r>
              <a:rPr lang="zh-CN" altLang="zh-CN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哪一侧的传感器检测到黑线，就往该侧方向调整机器人。</a:t>
            </a:r>
            <a:endParaRPr lang="zh-CN" altLang="zh-CN" sz="2000" kern="1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88568" y="5166077"/>
            <a:ext cx="3888432" cy="101473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zh-CN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右侧灰度传感器检测到黑线时，机器人朝向发生左偏，调整机器人向右转</a:t>
            </a:r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 kern="1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07683" y="5166077"/>
            <a:ext cx="3960440" cy="101473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左侧灰度传感器检测到黑线时，机器人朝向发生右偏，调整机器人向左转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0" lang="zh-CN" altLang="en-US" sz="20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 descr="IMG_20231208_13060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27454" r="4407"/>
          <a:stretch>
            <a:fillRect/>
          </a:stretch>
        </p:blipFill>
        <p:spPr>
          <a:xfrm>
            <a:off x="2301723" y="2652395"/>
            <a:ext cx="2372360" cy="2400935"/>
          </a:xfrm>
          <a:prstGeom prst="roundRect">
            <a:avLst/>
          </a:prstGeom>
        </p:spPr>
      </p:pic>
      <p:pic>
        <p:nvPicPr>
          <p:cNvPr id="16" name="图片 15" descr="IMG_20231208_1306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30074" b="2972"/>
          <a:stretch>
            <a:fillRect/>
          </a:stretch>
        </p:blipFill>
        <p:spPr>
          <a:xfrm>
            <a:off x="6458352" y="2679700"/>
            <a:ext cx="2348865" cy="237363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、右转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965" y="2315845"/>
            <a:ext cx="8250555" cy="198691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904605" y="2060575"/>
            <a:ext cx="2674620" cy="1476375"/>
            <a:chOff x="9843" y="4553"/>
            <a:chExt cx="4212" cy="2325"/>
          </a:xfrm>
        </p:grpSpPr>
        <p:cxnSp>
          <p:nvCxnSpPr>
            <p:cNvPr id="16" name="直接箭头连接符 15"/>
            <p:cNvCxnSpPr/>
            <p:nvPr>
              <p:custDataLst>
                <p:tags r:id="rId9"/>
              </p:custDataLst>
            </p:nvPr>
          </p:nvCxnSpPr>
          <p:spPr>
            <a:xfrm flipV="1">
              <a:off x="9843" y="5622"/>
              <a:ext cx="1702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11483" y="4553"/>
              <a:ext cx="2572" cy="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3</a:t>
              </a:r>
              <a:r>
                <a:rPr lang="zh-CN" altLang="en-US"/>
                <a:t>号灰度传感器检测到黑线，且</a:t>
              </a:r>
              <a:r>
                <a:rPr lang="en-US" altLang="zh-CN"/>
                <a:t>2</a:t>
              </a:r>
              <a:r>
                <a:rPr lang="zh-CN" altLang="en-US"/>
                <a:t>号灰度传感器检测不到黑线</a:t>
              </a:r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81170" y="3006725"/>
            <a:ext cx="2760980" cy="368300"/>
            <a:chOff x="10755" y="5148"/>
            <a:chExt cx="4348" cy="580"/>
          </a:xfrm>
        </p:grpSpPr>
        <p:cxnSp>
          <p:nvCxnSpPr>
            <p:cNvPr id="12" name="直接箭头连接符 11"/>
            <p:cNvCxnSpPr/>
            <p:nvPr>
              <p:custDataLst>
                <p:tags r:id="rId11"/>
              </p:custDataLst>
            </p:nvPr>
          </p:nvCxnSpPr>
          <p:spPr>
            <a:xfrm flipV="1">
              <a:off x="10755" y="5432"/>
              <a:ext cx="1702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531" y="5148"/>
              <a:ext cx="25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右转</a:t>
              </a:r>
              <a:endParaRPr lang="zh-CN"/>
            </a:p>
          </p:txBody>
        </p:sp>
      </p:grpSp>
      <p:cxnSp>
        <p:nvCxnSpPr>
          <p:cNvPr id="19" name="直接箭头连接符 18"/>
          <p:cNvCxnSpPr>
            <a:endCxn id="20" idx="1"/>
          </p:cNvCxnSpPr>
          <p:nvPr/>
        </p:nvCxnSpPr>
        <p:spPr>
          <a:xfrm>
            <a:off x="4281170" y="3197860"/>
            <a:ext cx="1127760" cy="1671955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8930" y="4434205"/>
            <a:ext cx="3159760" cy="1971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59205" y="2261870"/>
            <a:ext cx="8321040" cy="22098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、左转与直行</a:t>
            </a:r>
            <a:endParaRPr lang="zh-CN" altLang="en-US" sz="2400"/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706485" y="1969135"/>
            <a:ext cx="2674620" cy="1476375"/>
            <a:chOff x="9843" y="4553"/>
            <a:chExt cx="4212" cy="2325"/>
          </a:xfrm>
        </p:grpSpPr>
        <p:cxnSp>
          <p:nvCxnSpPr>
            <p:cNvPr id="17" name="直接箭头连接符 16"/>
            <p:cNvCxnSpPr/>
            <p:nvPr>
              <p:custDataLst>
                <p:tags r:id="rId10"/>
              </p:custDataLst>
            </p:nvPr>
          </p:nvCxnSpPr>
          <p:spPr>
            <a:xfrm flipV="1">
              <a:off x="9843" y="5622"/>
              <a:ext cx="1702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1483" y="4553"/>
              <a:ext cx="2572" cy="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2</a:t>
              </a:r>
              <a:r>
                <a:rPr lang="zh-CN" altLang="en-US"/>
                <a:t>号灰度传感器检测到黑线，且</a:t>
              </a:r>
              <a:r>
                <a:rPr lang="en-US" altLang="zh-CN"/>
                <a:t>3</a:t>
              </a:r>
              <a:r>
                <a:rPr lang="zh-CN" altLang="en-US"/>
                <a:t>号灰度传感器检测不到黑线</a:t>
              </a:r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281170" y="2976245"/>
            <a:ext cx="2760980" cy="368300"/>
            <a:chOff x="10755" y="5148"/>
            <a:chExt cx="4348" cy="580"/>
          </a:xfrm>
        </p:grpSpPr>
        <p:cxnSp>
          <p:nvCxnSpPr>
            <p:cNvPr id="31" name="直接箭头连接符 30"/>
            <p:cNvCxnSpPr/>
            <p:nvPr>
              <p:custDataLst>
                <p:tags r:id="rId12"/>
              </p:custDataLst>
            </p:nvPr>
          </p:nvCxnSpPr>
          <p:spPr>
            <a:xfrm flipV="1">
              <a:off x="10755" y="5432"/>
              <a:ext cx="1702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>
              <p:custDataLst>
                <p:tags r:id="rId13"/>
              </p:custDataLst>
            </p:nvPr>
          </p:nvSpPr>
          <p:spPr>
            <a:xfrm>
              <a:off x="12531" y="5148"/>
              <a:ext cx="25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左转</a:t>
              </a:r>
              <a:endParaRPr lang="zh-CN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377690" y="3621405"/>
            <a:ext cx="4879340" cy="368300"/>
            <a:chOff x="10755" y="5148"/>
            <a:chExt cx="7684" cy="580"/>
          </a:xfrm>
        </p:grpSpPr>
        <p:cxnSp>
          <p:nvCxnSpPr>
            <p:cNvPr id="34" name="直接箭头连接符 33"/>
            <p:cNvCxnSpPr/>
            <p:nvPr>
              <p:custDataLst>
                <p:tags r:id="rId14"/>
              </p:custDataLst>
            </p:nvPr>
          </p:nvCxnSpPr>
          <p:spPr>
            <a:xfrm flipV="1">
              <a:off x="10755" y="5432"/>
              <a:ext cx="1702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>
              <p:custDataLst>
                <p:tags r:id="rId15"/>
              </p:custDataLst>
            </p:nvPr>
          </p:nvSpPr>
          <p:spPr>
            <a:xfrm>
              <a:off x="12531" y="5148"/>
              <a:ext cx="590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处了右转、左转情况，就是直行</a:t>
              </a:r>
              <a:endParaRPr lang="zh-CN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822*3045*1050*105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WPS 演示</Application>
  <PresentationFormat/>
  <Paragraphs>102</Paragraphs>
  <Slides>15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Fira Sans Extra Condensed</vt:lpstr>
      <vt:lpstr>ZWSimpleStroke</vt:lpstr>
      <vt:lpstr>Arial</vt:lpstr>
      <vt:lpstr>微软雅黑</vt:lpstr>
      <vt:lpstr>Roboto Bold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87</cp:revision>
  <cp:lastPrinted>2022-09-12T16:00:00Z</cp:lastPrinted>
  <dcterms:created xsi:type="dcterms:W3CDTF">2022-09-26T02:57:00Z</dcterms:created>
  <dcterms:modified xsi:type="dcterms:W3CDTF">2023-12-11T02:02:19Z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1A8DDEC83A054D06AEAF9F79F053A89F_13</vt:lpwstr>
  </property>
  <property fmtid="{D5CDD505-2E9C-101B-9397-08002B2CF9AE}" pid="3" name="KSOProductBuildVer">
    <vt:lpwstr>2052-12.1.0.15712</vt:lpwstr>
  </property>
</Properties>
</file>