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18.svg" ContentType="image/svg+xml"/>
  <Override PartName="/ppt/media/image31.svg" ContentType="image/svg+xml"/>
  <Override PartName="/ppt/media/image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handoutMasterIdLst>
    <p:handoutMasterId r:id="rId29"/>
  </p:handoutMasterIdLst>
  <p:sldIdLst>
    <p:sldId id="256" r:id="rId3"/>
    <p:sldId id="257" r:id="rId4"/>
    <p:sldId id="259" r:id="rId5"/>
    <p:sldId id="265" r:id="rId6"/>
    <p:sldId id="487" r:id="rId8"/>
    <p:sldId id="506" r:id="rId9"/>
    <p:sldId id="530" r:id="rId10"/>
    <p:sldId id="458" r:id="rId11"/>
    <p:sldId id="528" r:id="rId12"/>
    <p:sldId id="529" r:id="rId13"/>
    <p:sldId id="333" r:id="rId14"/>
    <p:sldId id="507" r:id="rId15"/>
    <p:sldId id="508" r:id="rId16"/>
    <p:sldId id="511" r:id="rId17"/>
    <p:sldId id="488" r:id="rId18"/>
    <p:sldId id="531" r:id="rId19"/>
    <p:sldId id="554" r:id="rId20"/>
    <p:sldId id="555" r:id="rId21"/>
    <p:sldId id="460" r:id="rId22"/>
    <p:sldId id="490" r:id="rId23"/>
    <p:sldId id="502" r:id="rId24"/>
    <p:sldId id="469" r:id="rId25"/>
    <p:sldId id="468" r:id="rId26"/>
    <p:sldId id="479" r:id="rId27"/>
    <p:sldId id="261" r:id="rId28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4" userDrawn="1">
          <p15:clr>
            <a:srgbClr val="A4A3A4"/>
          </p15:clr>
        </p15:guide>
        <p15:guide id="2" pos="360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48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-2064" y="-1146"/>
      </p:cViewPr>
      <p:guideLst>
        <p:guide orient="horz" pos="2204"/>
        <p:guide pos="360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gs" Target="tags/tag122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handoutMaster" Target="handoutMasters/handoutMaster1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09600" y="548633"/>
            <a:ext cx="10972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400"/>
              <a:buFont typeface="Fira Sans Extra Condensed"/>
              <a:buNone/>
              <a:defRPr sz="320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/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file:///D:\qq&#25991;&#20214;\712321467\Image\C2C\Image2\%7b75232B38-A165-1FB7-499C-2E1C792CACB5%7d.png" TargetMode="External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jpe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image" Target="../media/image16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6" Type="http://schemas.openxmlformats.org/officeDocument/2006/relationships/notesSlide" Target="../notesSlides/notesSlide6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24.xml"/><Relationship Id="rId13" Type="http://schemas.openxmlformats.org/officeDocument/2006/relationships/tags" Target="../tags/tag23.xml"/><Relationship Id="rId12" Type="http://schemas.openxmlformats.org/officeDocument/2006/relationships/tags" Target="../tags/tag22.xml"/><Relationship Id="rId11" Type="http://schemas.openxmlformats.org/officeDocument/2006/relationships/tags" Target="../tags/tag21.xml"/><Relationship Id="rId10" Type="http://schemas.openxmlformats.org/officeDocument/2006/relationships/tags" Target="../tags/tag20.xml"/><Relationship Id="rId1" Type="http://schemas.openxmlformats.org/officeDocument/2006/relationships/tags" Target="../tags/tag14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tags" Target="../tags/tag29.xml"/><Relationship Id="rId7" Type="http://schemas.openxmlformats.org/officeDocument/2006/relationships/image" Target="../media/image18.svg"/><Relationship Id="rId6" Type="http://schemas.openxmlformats.org/officeDocument/2006/relationships/image" Target="../media/image17.png"/><Relationship Id="rId5" Type="http://schemas.openxmlformats.org/officeDocument/2006/relationships/tags" Target="../tags/tag28.xml"/><Relationship Id="rId4" Type="http://schemas.openxmlformats.org/officeDocument/2006/relationships/image" Target="../media/image3.png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8" Type="http://schemas.openxmlformats.org/officeDocument/2006/relationships/notesSlide" Target="../notesSlides/notesSlide7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33.xml"/><Relationship Id="rId15" Type="http://schemas.openxmlformats.org/officeDocument/2006/relationships/image" Target="../media/image22.png"/><Relationship Id="rId14" Type="http://schemas.openxmlformats.org/officeDocument/2006/relationships/tags" Target="../tags/tag32.xml"/><Relationship Id="rId13" Type="http://schemas.openxmlformats.org/officeDocument/2006/relationships/image" Target="../media/image21.png"/><Relationship Id="rId12" Type="http://schemas.openxmlformats.org/officeDocument/2006/relationships/tags" Target="../tags/tag31.xml"/><Relationship Id="rId11" Type="http://schemas.openxmlformats.org/officeDocument/2006/relationships/tags" Target="../tags/tag30.xml"/><Relationship Id="rId10" Type="http://schemas.openxmlformats.org/officeDocument/2006/relationships/image" Target="../media/image20.png"/><Relationship Id="rId1" Type="http://schemas.openxmlformats.org/officeDocument/2006/relationships/tags" Target="../tags/tag25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41.xml"/><Relationship Id="rId8" Type="http://schemas.openxmlformats.org/officeDocument/2006/relationships/tags" Target="../tags/tag40.xml"/><Relationship Id="rId7" Type="http://schemas.openxmlformats.org/officeDocument/2006/relationships/tags" Target="../tags/tag39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image" Target="../media/image3.png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9" Type="http://schemas.openxmlformats.org/officeDocument/2006/relationships/notesSlide" Target="../notesSlides/notesSlide8.xml"/><Relationship Id="rId18" Type="http://schemas.openxmlformats.org/officeDocument/2006/relationships/slideLayout" Target="../slideLayouts/slideLayout2.xml"/><Relationship Id="rId17" Type="http://schemas.openxmlformats.org/officeDocument/2006/relationships/image" Target="../media/image18.svg"/><Relationship Id="rId16" Type="http://schemas.openxmlformats.org/officeDocument/2006/relationships/image" Target="../media/image17.png"/><Relationship Id="rId15" Type="http://schemas.openxmlformats.org/officeDocument/2006/relationships/tags" Target="../tags/tag47.xml"/><Relationship Id="rId14" Type="http://schemas.openxmlformats.org/officeDocument/2006/relationships/tags" Target="../tags/tag46.xml"/><Relationship Id="rId13" Type="http://schemas.openxmlformats.org/officeDocument/2006/relationships/tags" Target="../tags/tag45.xml"/><Relationship Id="rId12" Type="http://schemas.openxmlformats.org/officeDocument/2006/relationships/tags" Target="../tags/tag44.xml"/><Relationship Id="rId11" Type="http://schemas.openxmlformats.org/officeDocument/2006/relationships/tags" Target="../tags/tag43.xml"/><Relationship Id="rId10" Type="http://schemas.openxmlformats.org/officeDocument/2006/relationships/tags" Target="../tags/tag42.xml"/><Relationship Id="rId1" Type="http://schemas.openxmlformats.org/officeDocument/2006/relationships/tags" Target="../tags/tag34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53.xml"/><Relationship Id="rId8" Type="http://schemas.openxmlformats.org/officeDocument/2006/relationships/image" Target="../media/image24.png"/><Relationship Id="rId7" Type="http://schemas.openxmlformats.org/officeDocument/2006/relationships/tags" Target="../tags/tag52.xml"/><Relationship Id="rId6" Type="http://schemas.openxmlformats.org/officeDocument/2006/relationships/image" Target="../media/image23.png"/><Relationship Id="rId5" Type="http://schemas.openxmlformats.org/officeDocument/2006/relationships/tags" Target="../tags/tag51.xml"/><Relationship Id="rId4" Type="http://schemas.openxmlformats.org/officeDocument/2006/relationships/image" Target="../media/image3.png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9" Type="http://schemas.openxmlformats.org/officeDocument/2006/relationships/notesSlide" Target="../notesSlides/notesSlide9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57.xml"/><Relationship Id="rId16" Type="http://schemas.openxmlformats.org/officeDocument/2006/relationships/image" Target="../media/image18.svg"/><Relationship Id="rId15" Type="http://schemas.openxmlformats.org/officeDocument/2006/relationships/image" Target="../media/image17.png"/><Relationship Id="rId14" Type="http://schemas.openxmlformats.org/officeDocument/2006/relationships/tags" Target="../tags/tag56.xml"/><Relationship Id="rId13" Type="http://schemas.openxmlformats.org/officeDocument/2006/relationships/image" Target="../media/image26.png"/><Relationship Id="rId12" Type="http://schemas.openxmlformats.org/officeDocument/2006/relationships/tags" Target="../tags/tag55.xml"/><Relationship Id="rId11" Type="http://schemas.openxmlformats.org/officeDocument/2006/relationships/tags" Target="../tags/tag54.xml"/><Relationship Id="rId10" Type="http://schemas.openxmlformats.org/officeDocument/2006/relationships/image" Target="../media/image25.png"/><Relationship Id="rId1" Type="http://schemas.openxmlformats.org/officeDocument/2006/relationships/tags" Target="../tags/tag48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63.xml"/><Relationship Id="rId8" Type="http://schemas.openxmlformats.org/officeDocument/2006/relationships/image" Target="../media/image27.png"/><Relationship Id="rId7" Type="http://schemas.openxmlformats.org/officeDocument/2006/relationships/image" Target="../media/image17.png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image" Target="../media/image3.png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6" Type="http://schemas.openxmlformats.org/officeDocument/2006/relationships/notesSlide" Target="../notesSlides/notesSlide10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68.xml"/><Relationship Id="rId13" Type="http://schemas.openxmlformats.org/officeDocument/2006/relationships/tags" Target="../tags/tag67.xml"/><Relationship Id="rId12" Type="http://schemas.openxmlformats.org/officeDocument/2006/relationships/tags" Target="../tags/tag66.xml"/><Relationship Id="rId11" Type="http://schemas.openxmlformats.org/officeDocument/2006/relationships/tags" Target="../tags/tag65.xml"/><Relationship Id="rId10" Type="http://schemas.openxmlformats.org/officeDocument/2006/relationships/tags" Target="../tags/tag64.xml"/><Relationship Id="rId1" Type="http://schemas.openxmlformats.org/officeDocument/2006/relationships/tags" Target="../tags/tag58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74.xml"/><Relationship Id="rId7" Type="http://schemas.openxmlformats.org/officeDocument/2006/relationships/tags" Target="../tags/tag73.xml"/><Relationship Id="rId6" Type="http://schemas.openxmlformats.org/officeDocument/2006/relationships/image" Target="../media/image15.png"/><Relationship Id="rId5" Type="http://schemas.openxmlformats.org/officeDocument/2006/relationships/tags" Target="../tags/tag72.xml"/><Relationship Id="rId4" Type="http://schemas.openxmlformats.org/officeDocument/2006/relationships/image" Target="../media/image3.png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0" Type="http://schemas.openxmlformats.org/officeDocument/2006/relationships/notesSlide" Target="../notesSlides/notesSlide11.xml"/><Relationship Id="rId1" Type="http://schemas.openxmlformats.org/officeDocument/2006/relationships/tags" Target="../tags/tag69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81.xml"/><Relationship Id="rId8" Type="http://schemas.openxmlformats.org/officeDocument/2006/relationships/image" Target="../media/image3.png"/><Relationship Id="rId7" Type="http://schemas.openxmlformats.org/officeDocument/2006/relationships/tags" Target="../tags/tag80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image" Target="../media/image15.png"/><Relationship Id="rId12" Type="http://schemas.openxmlformats.org/officeDocument/2006/relationships/notesSlide" Target="../notesSlides/notesSlide12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82.xml"/><Relationship Id="rId1" Type="http://schemas.openxmlformats.org/officeDocument/2006/relationships/tags" Target="../tags/tag75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88.xml"/><Relationship Id="rId8" Type="http://schemas.openxmlformats.org/officeDocument/2006/relationships/tags" Target="../tags/tag87.xml"/><Relationship Id="rId7" Type="http://schemas.openxmlformats.org/officeDocument/2006/relationships/tags" Target="../tags/tag8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.png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6" Type="http://schemas.openxmlformats.org/officeDocument/2006/relationships/notesSlide" Target="../notesSlides/notesSlide13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93.xml"/><Relationship Id="rId13" Type="http://schemas.openxmlformats.org/officeDocument/2006/relationships/tags" Target="../tags/tag92.xml"/><Relationship Id="rId12" Type="http://schemas.openxmlformats.org/officeDocument/2006/relationships/tags" Target="../tags/tag91.xml"/><Relationship Id="rId11" Type="http://schemas.openxmlformats.org/officeDocument/2006/relationships/tags" Target="../tags/tag90.xml"/><Relationship Id="rId10" Type="http://schemas.openxmlformats.org/officeDocument/2006/relationships/tags" Target="../tags/tag89.xml"/><Relationship Id="rId1" Type="http://schemas.openxmlformats.org/officeDocument/2006/relationships/tags" Target="../tags/tag8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image" Target="../media/image3.png"/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tags" Target="../tags/tag9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tags" Target="../tags/tag1.xml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3.png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7" Type="http://schemas.openxmlformats.org/officeDocument/2006/relationships/notesSlide" Target="../notesSlides/notesSlide15.xml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29.png"/><Relationship Id="rId14" Type="http://schemas.openxmlformats.org/officeDocument/2006/relationships/tags" Target="../tags/tag107.xml"/><Relationship Id="rId13" Type="http://schemas.openxmlformats.org/officeDocument/2006/relationships/tags" Target="../tags/tag106.xml"/><Relationship Id="rId12" Type="http://schemas.openxmlformats.org/officeDocument/2006/relationships/tags" Target="../tags/tag105.xml"/><Relationship Id="rId11" Type="http://schemas.openxmlformats.org/officeDocument/2006/relationships/image" Target="../media/image27.png"/><Relationship Id="rId10" Type="http://schemas.openxmlformats.org/officeDocument/2006/relationships/tags" Target="../tags/tag104.xml"/><Relationship Id="rId1" Type="http://schemas.openxmlformats.org/officeDocument/2006/relationships/tags" Target="../tags/tag99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1.svg"/><Relationship Id="rId7" Type="http://schemas.openxmlformats.org/officeDocument/2006/relationships/image" Target="../media/image30.png"/><Relationship Id="rId6" Type="http://schemas.openxmlformats.org/officeDocument/2006/relationships/tags" Target="../tags/tag111.xml"/><Relationship Id="rId5" Type="http://schemas.openxmlformats.org/officeDocument/2006/relationships/image" Target="../media/image3.png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0" Type="http://schemas.openxmlformats.org/officeDocument/2006/relationships/notesSlide" Target="../notesSlides/notesSlide16.xml"/><Relationship Id="rId1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34.png"/><Relationship Id="rId6" Type="http://schemas.openxmlformats.org/officeDocument/2006/relationships/tags" Target="../tags/tag115.xml"/><Relationship Id="rId5" Type="http://schemas.openxmlformats.org/officeDocument/2006/relationships/image" Target="../media/image3.png"/><Relationship Id="rId4" Type="http://schemas.openxmlformats.org/officeDocument/2006/relationships/tags" Target="../tags/tag114.xml"/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120.xml"/><Relationship Id="rId8" Type="http://schemas.microsoft.com/office/2007/relationships/media" Target="../media/media1.mp4"/><Relationship Id="rId7" Type="http://schemas.openxmlformats.org/officeDocument/2006/relationships/video" Target="../media/media1.mp4"/><Relationship Id="rId6" Type="http://schemas.openxmlformats.org/officeDocument/2006/relationships/tags" Target="../tags/tag119.xml"/><Relationship Id="rId5" Type="http://schemas.openxmlformats.org/officeDocument/2006/relationships/image" Target="../media/image3.png"/><Relationship Id="rId4" Type="http://schemas.openxmlformats.org/officeDocument/2006/relationships/tags" Target="../tags/tag118.xml"/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35.png"/><Relationship Id="rId1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jpeg"/><Relationship Id="rId3" Type="http://schemas.openxmlformats.org/officeDocument/2006/relationships/tags" Target="../tags/tag121.xml"/><Relationship Id="rId2" Type="http://schemas.openxmlformats.org/officeDocument/2006/relationships/image" Target="../media/image36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GIF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GIF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GIF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image" Target="../media/image15.png"/><Relationship Id="rId6" Type="http://schemas.openxmlformats.org/officeDocument/2006/relationships/tags" Target="../tags/tag9.xml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3" Type="http://schemas.openxmlformats.org/officeDocument/2006/relationships/notesSlide" Target="../notesSlides/notesSlide5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96701" y="2239972"/>
            <a:ext cx="565457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>
                <a:solidFill>
                  <a:srgbClr val="264CDF"/>
                </a:solidFill>
                <a:latin typeface="+mj-lt"/>
                <a:ea typeface="+mj-lt"/>
                <a:cs typeface="+mn-ea"/>
                <a:sym typeface="+mn-lt"/>
              </a:rPr>
              <a:t>炫彩灯光秀</a:t>
            </a:r>
            <a:endParaRPr lang="zh-CN" altLang="en-US" sz="6600">
              <a:solidFill>
                <a:srgbClr val="264CDF"/>
              </a:solidFill>
              <a:latin typeface="+mj-lt"/>
              <a:ea typeface="+mj-lt"/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 rot="5400000">
            <a:off x="2586105" y="1195914"/>
            <a:ext cx="101370" cy="1330760"/>
            <a:chOff x="508216" y="2820579"/>
            <a:chExt cx="196770" cy="2583143"/>
          </a:xfrm>
          <a:solidFill>
            <a:srgbClr val="264CDF"/>
          </a:solidFill>
        </p:grpSpPr>
        <p:sp>
          <p:nvSpPr>
            <p:cNvPr id="15" name="椭圆 14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 flipH="1"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 flipH="1"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椭圆 18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675130" y="3754120"/>
            <a:ext cx="3909060" cy="687070"/>
            <a:chOff x="1822" y="5528"/>
            <a:chExt cx="6156" cy="1082"/>
          </a:xfrm>
        </p:grpSpPr>
        <p:grpSp>
          <p:nvGrpSpPr>
            <p:cNvPr id="6" name="组合 5"/>
            <p:cNvGrpSpPr/>
            <p:nvPr/>
          </p:nvGrpSpPr>
          <p:grpSpPr>
            <a:xfrm>
              <a:off x="1822" y="5528"/>
              <a:ext cx="6156" cy="1014"/>
              <a:chOff x="963832" y="1991889"/>
              <a:chExt cx="4126328" cy="679673"/>
            </a:xfrm>
          </p:grpSpPr>
          <p:sp>
            <p:nvSpPr>
              <p:cNvPr id="7" name="Rounded Rectangle 23"/>
              <p:cNvSpPr/>
              <p:nvPr/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823589" y="2120554"/>
                <a:ext cx="3013058" cy="420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" name="文本框 1"/>
            <p:cNvSpPr txBox="1"/>
            <p:nvPr/>
          </p:nvSpPr>
          <p:spPr>
            <a:xfrm>
              <a:off x="3105" y="5720"/>
              <a:ext cx="4495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sz="2000">
                  <a:solidFill>
                    <a:schemeClr val="bg1"/>
                  </a:solidFill>
                  <a:cs typeface="+mn-ea"/>
                  <a:sym typeface="+mn-lt"/>
                </a:rPr>
                <a:t>地衣智能套件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pic>
          <p:nvPicPr>
            <p:cNvPr id="9" name="图片 8" descr="3b32313536333934393bbcd3c3dccec4bcf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70" y="5730"/>
              <a:ext cx="880" cy="880"/>
            </a:xfrm>
            <a:prstGeom prst="rect">
              <a:avLst/>
            </a:prstGeom>
          </p:spPr>
        </p:pic>
      </p:grpSp>
      <p:pic>
        <p:nvPicPr>
          <p:cNvPr id="11" name="http://photo-static-api.fotomore.com/creative/vcg/veer/400/new/VCG41N513116960.jpg?uid=386&amp;timestamp=1697766534&amp;sign=57a9ffd63a2dd1fa7bb3020b03c66d6f" descr="templates\picture_hover\&amp;pky250_sjzg_VCG41N513116960&amp;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7870" y="1584325"/>
            <a:ext cx="4871720" cy="4871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" name="Synergistically utilize technically sound portals with frictionless chains. Dramatically customize…"/>
          <p:cNvSpPr txBox="1"/>
          <p:nvPr/>
        </p:nvSpPr>
        <p:spPr>
          <a:xfrm>
            <a:off x="1228725" y="2286635"/>
            <a:ext cx="2945765" cy="239966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lvl="0" indent="508000" algn="l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>
                <a:sym typeface="+mn-ea"/>
              </a:rPr>
              <a:t>流水灯是有多个LED灯依次亮灭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，地衣智慧板上有两颗全彩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LED</a:t>
            </a:r>
            <a:r>
              <a:rPr lang="zh-CN" altLang="en-US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，可以重复控制它</a:t>
            </a:r>
            <a:r>
              <a:rPr lang="zh-CN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们的亮灭</a:t>
            </a:r>
            <a:r>
              <a:rPr lang="zh-CN" altLang="en-US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，实现流水灯效果。</a:t>
            </a:r>
            <a:endParaRPr lang="zh-CN" altLang="en-US" sz="2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过程分析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1228725" y="160210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/>
              <a:t>1</a:t>
            </a:r>
            <a:r>
              <a:rPr lang="zh-CN" altLang="en-US" sz="2400"/>
              <a:t>、</a:t>
            </a:r>
            <a:r>
              <a:rPr lang="zh-CN" sz="2400"/>
              <a:t>流水</a:t>
            </a:r>
            <a:r>
              <a:rPr lang="zh-CN" sz="2400"/>
              <a:t>灯</a:t>
            </a:r>
            <a:endParaRPr lang="zh-CN" sz="240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9355" y="1471930"/>
            <a:ext cx="4010025" cy="4426585"/>
          </a:xfrm>
          <a:prstGeom prst="rect">
            <a:avLst/>
          </a:prstGeom>
        </p:spPr>
      </p:pic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8912225" y="2700655"/>
            <a:ext cx="1884680" cy="368300"/>
            <a:chOff x="9773" y="5259"/>
            <a:chExt cx="2968" cy="580"/>
          </a:xfrm>
        </p:grpSpPr>
        <p:cxnSp>
          <p:nvCxnSpPr>
            <p:cNvPr id="38" name="直接箭头连接符 37"/>
            <p:cNvCxnSpPr/>
            <p:nvPr>
              <p:custDataLst>
                <p:tags r:id="rId7"/>
              </p:custDataLst>
            </p:nvPr>
          </p:nvCxnSpPr>
          <p:spPr>
            <a:xfrm>
              <a:off x="9773" y="5549"/>
              <a:ext cx="75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9" name="文本框 38"/>
            <p:cNvSpPr txBox="1"/>
            <p:nvPr>
              <p:custDataLst>
                <p:tags r:id="rId8"/>
              </p:custDataLst>
            </p:nvPr>
          </p:nvSpPr>
          <p:spPr>
            <a:xfrm>
              <a:off x="10577" y="5259"/>
              <a:ext cx="216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颜色可调整</a:t>
              </a:r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585585" y="3660775"/>
            <a:ext cx="1884680" cy="368300"/>
            <a:chOff x="9773" y="5259"/>
            <a:chExt cx="2968" cy="580"/>
          </a:xfrm>
        </p:grpSpPr>
        <p:cxnSp>
          <p:nvCxnSpPr>
            <p:cNvPr id="16" name="直接箭头连接符 15"/>
            <p:cNvCxnSpPr/>
            <p:nvPr>
              <p:custDataLst>
                <p:tags r:id="rId9"/>
              </p:custDataLst>
            </p:nvPr>
          </p:nvCxnSpPr>
          <p:spPr>
            <a:xfrm>
              <a:off x="9773" y="5549"/>
              <a:ext cx="75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>
              <p:custDataLst>
                <p:tags r:id="rId10"/>
              </p:custDataLst>
            </p:nvPr>
          </p:nvSpPr>
          <p:spPr>
            <a:xfrm>
              <a:off x="10577" y="5259"/>
              <a:ext cx="216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时长可调整</a:t>
              </a:r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912225" y="4610735"/>
            <a:ext cx="1884680" cy="368300"/>
            <a:chOff x="9773" y="5259"/>
            <a:chExt cx="2968" cy="580"/>
          </a:xfrm>
        </p:grpSpPr>
        <p:cxnSp>
          <p:nvCxnSpPr>
            <p:cNvPr id="19" name="直接箭头连接符 18"/>
            <p:cNvCxnSpPr/>
            <p:nvPr>
              <p:custDataLst>
                <p:tags r:id="rId11"/>
              </p:custDataLst>
            </p:nvPr>
          </p:nvCxnSpPr>
          <p:spPr>
            <a:xfrm>
              <a:off x="9773" y="5549"/>
              <a:ext cx="75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0" name="文本框 19"/>
            <p:cNvSpPr txBox="1"/>
            <p:nvPr>
              <p:custDataLst>
                <p:tags r:id="rId12"/>
              </p:custDataLst>
            </p:nvPr>
          </p:nvSpPr>
          <p:spPr>
            <a:xfrm>
              <a:off x="10577" y="5259"/>
              <a:ext cx="216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颜色可调整</a:t>
              </a:r>
              <a:endParaRPr lang="zh-CN" altLang="en-US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590665" y="5098415"/>
            <a:ext cx="1884680" cy="368300"/>
            <a:chOff x="9773" y="5259"/>
            <a:chExt cx="2968" cy="580"/>
          </a:xfrm>
        </p:grpSpPr>
        <p:cxnSp>
          <p:nvCxnSpPr>
            <p:cNvPr id="33" name="直接箭头连接符 32"/>
            <p:cNvCxnSpPr/>
            <p:nvPr>
              <p:custDataLst>
                <p:tags r:id="rId13"/>
              </p:custDataLst>
            </p:nvPr>
          </p:nvCxnSpPr>
          <p:spPr>
            <a:xfrm>
              <a:off x="9773" y="5549"/>
              <a:ext cx="75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>
              <p:custDataLst>
                <p:tags r:id="rId14"/>
              </p:custDataLst>
            </p:nvPr>
          </p:nvSpPr>
          <p:spPr>
            <a:xfrm>
              <a:off x="10577" y="5259"/>
              <a:ext cx="216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时长可调整</a:t>
              </a:r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" name="Synergistically utilize technically sound portals with frictionless chains. Dramatically customize…"/>
          <p:cNvSpPr txBox="1"/>
          <p:nvPr/>
        </p:nvSpPr>
        <p:spPr>
          <a:xfrm>
            <a:off x="1228725" y="2286635"/>
            <a:ext cx="2945765" cy="239966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lvl="0" indent="508000" algn="l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呼吸灯的实现是亮度渐变的过程，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全彩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LED</a:t>
            </a:r>
            <a:r>
              <a:rPr lang="zh-CN" altLang="en-US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可以调节其亮度值，则可以重复使全彩</a:t>
            </a:r>
            <a:r>
              <a:rPr lang="en-US" altLang="zh-CN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LED</a:t>
            </a:r>
            <a:r>
              <a:rPr lang="zh-CN" altLang="en-US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亮度渐变，实现呼吸灯效果。</a:t>
            </a:r>
            <a:endParaRPr lang="zh-CN" altLang="en-US" sz="2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过程分析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pic>
        <p:nvPicPr>
          <p:cNvPr id="34" name="图片 33" descr="3b32313536353338303bb7d6cef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06610" y="4902835"/>
            <a:ext cx="1471295" cy="147129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228725" y="160210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/>
              <a:t>2</a:t>
            </a:r>
            <a:r>
              <a:rPr lang="zh-CN" altLang="en-US" sz="2400"/>
              <a:t>、</a:t>
            </a:r>
            <a:r>
              <a:rPr lang="zh-CN" sz="2400"/>
              <a:t>呼吸灯</a:t>
            </a:r>
            <a:endParaRPr lang="zh-CN" sz="2400"/>
          </a:p>
        </p:txBody>
      </p:sp>
      <p:grpSp>
        <p:nvGrpSpPr>
          <p:cNvPr id="14" name="组合 13"/>
          <p:cNvGrpSpPr/>
          <p:nvPr/>
        </p:nvGrpSpPr>
        <p:grpSpPr>
          <a:xfrm>
            <a:off x="4962525" y="1374775"/>
            <a:ext cx="3281680" cy="4685030"/>
            <a:chOff x="7984" y="2165"/>
            <a:chExt cx="5168" cy="7378"/>
          </a:xfrm>
        </p:grpSpPr>
        <p:pic>
          <p:nvPicPr>
            <p:cNvPr id="11" name="图片 10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84" y="2165"/>
              <a:ext cx="5169" cy="7379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12" name="文本框 11"/>
            <p:cNvSpPr txBox="1"/>
            <p:nvPr/>
          </p:nvSpPr>
          <p:spPr>
            <a:xfrm>
              <a:off x="8487" y="5163"/>
              <a:ext cx="1160" cy="1316"/>
            </a:xfrm>
            <a:prstGeom prst="rect">
              <a:avLst/>
            </a:prstGeom>
            <a:noFill/>
            <a:ln>
              <a:noFill/>
            </a:ln>
          </p:spPr>
          <p:txBody>
            <a:bodyPr vert="eaVert" wrap="none" rtlCol="0" anchor="t">
              <a:spAutoFit/>
            </a:bodyPr>
            <a:p>
              <a:r>
                <a:rPr lang="zh-CN" altLang="en-US" sz="3600">
                  <a:solidFill>
                    <a:srgbClr val="FF0000"/>
                  </a:solidFill>
                </a:rPr>
                <a:t>……</a:t>
              </a:r>
              <a:endParaRPr lang="zh-CN" altLang="en-US" sz="3600">
                <a:solidFill>
                  <a:srgbClr val="FF0000"/>
                </a:solidFill>
              </a:endParaRPr>
            </a:p>
          </p:txBody>
        </p:sp>
      </p:grpSp>
      <p:pic>
        <p:nvPicPr>
          <p:cNvPr id="15" name="图片 14" descr="3b333633323439373bc8cb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02450" y="3263265"/>
            <a:ext cx="850900" cy="850900"/>
          </a:xfrm>
          <a:prstGeom prst="rect">
            <a:avLst/>
          </a:prstGeom>
        </p:spPr>
      </p:pic>
      <p:sp>
        <p:nvSpPr>
          <p:cNvPr id="16" name="Synergistically utilize technically sound portals with frictionless chains. Dramatically customize…"/>
          <p:cNvSpPr txBox="1"/>
          <p:nvPr>
            <p:custDataLst>
              <p:tags r:id="rId11"/>
            </p:custDataLst>
          </p:nvPr>
        </p:nvSpPr>
        <p:spPr>
          <a:xfrm>
            <a:off x="8133715" y="2286635"/>
            <a:ext cx="2284730" cy="55308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pPr lvl="0" indent="508000" algn="l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通过</a:t>
            </a:r>
            <a:r>
              <a:rPr lang="zh-CN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变量</a:t>
            </a:r>
            <a:r>
              <a:rPr lang="zh-CN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解决</a:t>
            </a:r>
            <a:endParaRPr lang="zh-CN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921885" y="2958465"/>
            <a:ext cx="5643880" cy="1116330"/>
          </a:xfrm>
          <a:prstGeom prst="rect">
            <a:avLst/>
          </a:prstGeom>
          <a:ln>
            <a:noFill/>
          </a:ln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4937760" y="2970530"/>
            <a:ext cx="5628640" cy="1120775"/>
          </a:xfrm>
          <a:prstGeom prst="rect">
            <a:avLst/>
          </a:prstGeom>
        </p:spPr>
      </p:pic>
      <p:sp>
        <p:nvSpPr>
          <p:cNvPr id="20" name="文本框 19"/>
          <p:cNvSpPr txBox="1"/>
          <p:nvPr>
            <p:custDataLst>
              <p:tags r:id="rId16"/>
            </p:custDataLst>
          </p:nvPr>
        </p:nvSpPr>
        <p:spPr>
          <a:xfrm>
            <a:off x="7606665" y="3206115"/>
            <a:ext cx="10452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tx2">
                    <a:lumMod val="50000"/>
                  </a:schemeClr>
                </a:solidFill>
              </a:rPr>
              <a:t>255</a:t>
            </a:r>
            <a:endParaRPr lang="en-US" altLang="zh-CN" sz="3200" b="1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extLst>
                                      <p:ext uri="{505F2C04-C923-438B-8C0F-E0CD2BADF298}">
                                        <wppc:dynamicDigit xmlns:wppc="http://www.wps.cn/officeDocument/PresentationCustomData" type="0">
                                          <p:anim to="" calcmode="lin" valueType="num">
                                            <p:cBhvr>
                                              <p:cTn id="53" dur="3000" fill="hold"/>
                                              <p:tgtEl>
                                                <p:spTgt spid="20">
                                                  <p:txEl>
                                                    <p:pRg st="0" end="0"/>
                                                  </p:txEl>
                                                </p:spTgt>
                                              </p:tgtEl>
                                              <p:attrNameLst>
                                                <p:attrName>num.show</p:attrName>
                                              </p:attrNameLst>
                                            </p:cBhvr>
                                            <p:tavLst>
                                              <p:tav tm="0">
                                                <p:val>
                                                  <p:fltVal val="0"/>
                                                </p:val>
                                              </p:tav>
                                              <p:tav tm="100000">
                                                <p:val>
                                                  <p:strVal val="#ppt_v"/>
                                                </p:val>
                                              </p:tav>
                                            </p:tavLst>
                                          </p:anim>
                                        </wppc:dynamicDigit>
                                      </p:ext>
                                    </p:extLs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19295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08658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398228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30242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04973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" name="Synergistically utilize technically sound portals with frictionless chains. Dramatically customize…"/>
          <p:cNvSpPr txBox="1"/>
          <p:nvPr/>
        </p:nvSpPr>
        <p:spPr>
          <a:xfrm>
            <a:off x="1228725" y="1920875"/>
            <a:ext cx="8910320" cy="101473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lvl="0" indent="457200" algn="l">
              <a:lnSpc>
                <a:spcPct val="150000"/>
              </a:lnSpc>
              <a:buClrTx/>
              <a:buSzTx/>
              <a:buFontTx/>
            </a:pPr>
            <a:r>
              <a:rPr lang="zh-CN" altLang="en-US" sz="2000">
                <a:sym typeface="+mn-ea"/>
              </a:rPr>
              <a:t>变量来源于数学，是计算机语言中能储存计算结果或能表示值的抽象概念，在程序中用于</a:t>
            </a:r>
            <a:r>
              <a:rPr lang="zh-CN" altLang="en-US" sz="2000">
                <a:sym typeface="+mn-ea"/>
              </a:rPr>
              <a:t>临时存放</a:t>
            </a:r>
            <a:r>
              <a:rPr lang="zh-CN" altLang="en-US" sz="2000">
                <a:sym typeface="+mn-ea"/>
              </a:rPr>
              <a:t>数据。变量中可以存放字符串、数值等。</a:t>
            </a:r>
            <a:endParaRPr lang="zh-CN" altLang="en-US" sz="2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过程分析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4679950" y="633730"/>
            <a:ext cx="22390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/>
              <a:t>变量是什么</a:t>
            </a:r>
            <a:endParaRPr lang="zh-CN" sz="2400"/>
          </a:p>
        </p:txBody>
      </p:sp>
      <p:sp>
        <p:nvSpPr>
          <p:cNvPr id="74" name="圆角矩形 73"/>
          <p:cNvSpPr/>
          <p:nvPr>
            <p:custDataLst>
              <p:tags r:id="rId5"/>
            </p:custDataLst>
          </p:nvPr>
        </p:nvSpPr>
        <p:spPr>
          <a:xfrm>
            <a:off x="2485390" y="3542665"/>
            <a:ext cx="1645920" cy="615315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75" name="文本框 74"/>
          <p:cNvSpPr txBox="1"/>
          <p:nvPr>
            <p:custDataLst>
              <p:tags r:id="rId6"/>
            </p:custDataLst>
          </p:nvPr>
        </p:nvSpPr>
        <p:spPr>
          <a:xfrm>
            <a:off x="2707005" y="3635375"/>
            <a:ext cx="1285875" cy="43116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zh-CN" altLang="en-US" sz="1600" b="1" kern="0" spc="100" dirty="0">
                <a:solidFill>
                  <a:schemeClr val="lt1">
                    <a:lumMod val="100000"/>
                  </a:schemeClr>
                </a:solidFill>
                <a:uFillTx/>
                <a:latin typeface="+mj-ea"/>
                <a:ea typeface="+mj-ea"/>
                <a:cs typeface="微软雅黑" panose="020B0503020204020204" charset="-122"/>
              </a:rPr>
              <a:t>变量名称</a:t>
            </a:r>
            <a:endParaRPr lang="zh-CN" altLang="en-US" sz="1600" b="1" kern="0" spc="100" dirty="0">
              <a:solidFill>
                <a:schemeClr val="lt1">
                  <a:lumMod val="100000"/>
                </a:schemeClr>
              </a:solidFill>
              <a:uFillTx/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76" name="右箭头 75"/>
          <p:cNvSpPr/>
          <p:nvPr>
            <p:custDataLst>
              <p:tags r:id="rId7"/>
            </p:custDataLst>
          </p:nvPr>
        </p:nvSpPr>
        <p:spPr>
          <a:xfrm>
            <a:off x="4237606" y="3613555"/>
            <a:ext cx="549322" cy="473049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78" name="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943475" y="3526155"/>
            <a:ext cx="4956175" cy="70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chemeClr val="tx2">
                    <a:lumMod val="50000"/>
                  </a:schemeClr>
                </a:solidFill>
                <a:sym typeface="+mn-ea"/>
              </a:rPr>
              <a:t>变量名称的第</a:t>
            </a:r>
            <a:r>
              <a:rPr lang="en-US" altLang="zh-CN" sz="2000">
                <a:solidFill>
                  <a:schemeClr val="tx2">
                    <a:lumMod val="50000"/>
                  </a:schemeClr>
                </a:solidFill>
                <a:sym typeface="+mn-ea"/>
              </a:rPr>
              <a:t>1</a:t>
            </a:r>
            <a:r>
              <a:rPr lang="zh-CN" altLang="en-US" sz="2000">
                <a:solidFill>
                  <a:schemeClr val="tx2">
                    <a:lumMod val="50000"/>
                  </a:schemeClr>
                </a:solidFill>
                <a:sym typeface="+mn-ea"/>
              </a:rPr>
              <a:t>个字一般不能是数字；</a:t>
            </a:r>
            <a:endParaRPr lang="zh-CN" altLang="en-US" sz="200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chemeClr val="tx2">
                    <a:lumMod val="50000"/>
                  </a:schemeClr>
                </a:solidFill>
                <a:sym typeface="+mn-ea"/>
              </a:rPr>
              <a:t>变量名</a:t>
            </a:r>
            <a:r>
              <a:rPr lang="zh-CN" altLang="en-US" sz="2000">
                <a:solidFill>
                  <a:schemeClr val="tx2">
                    <a:lumMod val="50000"/>
                  </a:schemeClr>
                </a:solidFill>
                <a:sym typeface="+mn-ea"/>
              </a:rPr>
              <a:t>称</a:t>
            </a:r>
            <a:r>
              <a:rPr lang="zh-CN" altLang="en-US" sz="2000">
                <a:solidFill>
                  <a:schemeClr val="tx2">
                    <a:lumMod val="50000"/>
                  </a:schemeClr>
                </a:solidFill>
                <a:sym typeface="+mn-ea"/>
              </a:rPr>
              <a:t>不能重名；</a:t>
            </a:r>
            <a:endParaRPr lang="zh-CN" altLang="en-US" sz="200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chemeClr val="tx2">
                    <a:lumMod val="50000"/>
                  </a:schemeClr>
                </a:solidFill>
                <a:sym typeface="+mn-ea"/>
              </a:rPr>
              <a:t>变量名</a:t>
            </a:r>
            <a:r>
              <a:rPr lang="zh-CN" altLang="en-US" sz="2000">
                <a:solidFill>
                  <a:schemeClr val="tx2">
                    <a:lumMod val="50000"/>
                  </a:schemeClr>
                </a:solidFill>
                <a:sym typeface="+mn-ea"/>
              </a:rPr>
              <a:t>称</a:t>
            </a:r>
            <a:r>
              <a:rPr lang="zh-CN" altLang="en-US" sz="2000">
                <a:solidFill>
                  <a:schemeClr val="tx2">
                    <a:lumMod val="50000"/>
                  </a:schemeClr>
                </a:solidFill>
                <a:sym typeface="+mn-ea"/>
              </a:rPr>
              <a:t>应该尽可能使用有含义的名字</a:t>
            </a:r>
            <a:r>
              <a:rPr lang="zh-CN" sz="2000">
                <a:solidFill>
                  <a:schemeClr val="tx2">
                    <a:lumMod val="50000"/>
                  </a:schemeClr>
                </a:solidFill>
                <a:sym typeface="+mn-ea"/>
              </a:rPr>
              <a:t>。</a:t>
            </a:r>
            <a:endParaRPr lang="zh-CN" sz="200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n-ea"/>
              <a:ea typeface="+mn-ea"/>
              <a:cs typeface="+mn-ea"/>
              <a:sym typeface="+mn-ea"/>
            </a:endParaRPr>
          </a:p>
        </p:txBody>
      </p:sp>
      <p:sp>
        <p:nvSpPr>
          <p:cNvPr id="83" name="圆角矩形 82"/>
          <p:cNvSpPr/>
          <p:nvPr>
            <p:custDataLst>
              <p:tags r:id="rId9"/>
            </p:custDataLst>
          </p:nvPr>
        </p:nvSpPr>
        <p:spPr>
          <a:xfrm>
            <a:off x="2485390" y="4643120"/>
            <a:ext cx="1645285" cy="615315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84" name="文本框 83"/>
          <p:cNvSpPr txBox="1"/>
          <p:nvPr>
            <p:custDataLst>
              <p:tags r:id="rId10"/>
            </p:custDataLst>
          </p:nvPr>
        </p:nvSpPr>
        <p:spPr>
          <a:xfrm>
            <a:off x="2707005" y="4735830"/>
            <a:ext cx="1296670" cy="43116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zh-CN" altLang="en-US" sz="1600" b="1" kern="0" spc="100" dirty="0">
                <a:solidFill>
                  <a:schemeClr val="lt1">
                    <a:lumMod val="100000"/>
                  </a:schemeClr>
                </a:solidFill>
                <a:uFillTx/>
                <a:latin typeface="+mj-ea"/>
                <a:ea typeface="+mj-ea"/>
                <a:cs typeface="微软雅黑" panose="020B0503020204020204" charset="-122"/>
                <a:sym typeface="+mn-ea"/>
              </a:rPr>
              <a:t>数据类型</a:t>
            </a:r>
            <a:endParaRPr lang="zh-CN" altLang="en-US" sz="1600" b="1" kern="0" spc="100" dirty="0">
              <a:solidFill>
                <a:schemeClr val="lt1">
                  <a:lumMod val="100000"/>
                </a:schemeClr>
              </a:solidFill>
              <a:uFillTx/>
              <a:latin typeface="+mj-ea"/>
              <a:ea typeface="+mj-ea"/>
              <a:cs typeface="微软雅黑" panose="020B0503020204020204" charset="-122"/>
              <a:sym typeface="+mn-ea"/>
            </a:endParaRPr>
          </a:p>
        </p:txBody>
      </p:sp>
      <p:sp>
        <p:nvSpPr>
          <p:cNvPr id="85" name="右箭头 84"/>
          <p:cNvSpPr/>
          <p:nvPr>
            <p:custDataLst>
              <p:tags r:id="rId11"/>
            </p:custDataLst>
          </p:nvPr>
        </p:nvSpPr>
        <p:spPr>
          <a:xfrm>
            <a:off x="4237606" y="4713820"/>
            <a:ext cx="549322" cy="473049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86" name="1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943475" y="4625975"/>
            <a:ext cx="4750435" cy="70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anchor="ctr" anchorCtr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285750" lvl="0" indent="-28575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chemeClr val="tx2">
                    <a:lumMod val="50000"/>
                  </a:schemeClr>
                </a:solidFill>
                <a:sym typeface="+mn-lt"/>
              </a:rPr>
              <a:t>数据类型</a:t>
            </a:r>
            <a:r>
              <a:rPr lang="zh-CN" altLang="en-US" sz="2000">
                <a:solidFill>
                  <a:schemeClr val="tx2">
                    <a:lumMod val="50000"/>
                  </a:schemeClr>
                </a:solidFill>
                <a:sym typeface="+mn-lt"/>
              </a:rPr>
              <a:t>默认为单字节类型；</a:t>
            </a:r>
            <a:endParaRPr lang="zh-CN" altLang="en-US" sz="2000">
              <a:solidFill>
                <a:schemeClr val="tx2">
                  <a:lumMod val="50000"/>
                </a:schemeClr>
              </a:solidFill>
              <a:sym typeface="+mn-lt"/>
            </a:endParaRPr>
          </a:p>
          <a:p>
            <a:pPr marL="285750" lvl="0" indent="-28575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chemeClr val="tx2">
                    <a:lumMod val="50000"/>
                  </a:schemeClr>
                </a:solidFill>
                <a:sym typeface="+mn-lt"/>
              </a:rPr>
              <a:t>数据类型要根据变量的用途进行</a:t>
            </a:r>
            <a:r>
              <a:rPr lang="zh-CN" altLang="en-US" sz="2000">
                <a:solidFill>
                  <a:schemeClr val="tx2">
                    <a:lumMod val="50000"/>
                  </a:schemeClr>
                </a:solidFill>
                <a:sym typeface="+mn-lt"/>
              </a:rPr>
              <a:t>选择</a:t>
            </a:r>
            <a:r>
              <a:rPr lang="zh-CN" altLang="en-US" sz="2000">
                <a:solidFill>
                  <a:schemeClr val="tx2">
                    <a:lumMod val="50000"/>
                  </a:schemeClr>
                </a:solidFill>
                <a:sym typeface="+mn-lt"/>
              </a:rPr>
              <a:t>。</a:t>
            </a:r>
            <a:endParaRPr lang="zh-CN" altLang="en-US" sz="2000">
              <a:solidFill>
                <a:schemeClr val="tx2">
                  <a:lumMod val="50000"/>
                </a:schemeClr>
              </a:solidFill>
              <a:sym typeface="+mn-lt"/>
            </a:endParaRPr>
          </a:p>
        </p:txBody>
      </p:sp>
      <p:sp>
        <p:nvSpPr>
          <p:cNvPr id="37" name="椭圆 36"/>
          <p:cNvSpPr/>
          <p:nvPr>
            <p:custDataLst>
              <p:tags r:id="rId13"/>
            </p:custDataLst>
          </p:nvPr>
        </p:nvSpPr>
        <p:spPr>
          <a:xfrm>
            <a:off x="2289576" y="4912615"/>
            <a:ext cx="103860" cy="103860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38" name="椭圆 37"/>
          <p:cNvSpPr/>
          <p:nvPr>
            <p:custDataLst>
              <p:tags r:id="rId14"/>
            </p:custDataLst>
          </p:nvPr>
        </p:nvSpPr>
        <p:spPr>
          <a:xfrm>
            <a:off x="2289576" y="3796932"/>
            <a:ext cx="103860" cy="103860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pic>
        <p:nvPicPr>
          <p:cNvPr id="45" name="图片 44" descr="3b32313536353338303bb7d6cef6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706610" y="4902835"/>
            <a:ext cx="1471295" cy="1471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" grpId="0" animBg="1"/>
      <p:bldP spid="74" grpId="0" animBg="1"/>
      <p:bldP spid="38" grpId="0" animBg="1"/>
      <p:bldP spid="75" grpId="0"/>
      <p:bldP spid="76" grpId="0" animBg="1"/>
      <p:bldP spid="76" grpId="1" animBg="1"/>
      <p:bldP spid="78" grpId="0"/>
      <p:bldP spid="78" grpId="1"/>
      <p:bldP spid="83" grpId="0" animBg="1"/>
      <p:bldP spid="84" grpId="0"/>
      <p:bldP spid="37" grpId="0" animBg="1"/>
      <p:bldP spid="85" grpId="0" animBg="1"/>
      <p:bldP spid="85" grpId="1" animBg="1"/>
      <p:bldP spid="86" grpId="0"/>
      <p:bldP spid="8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Synergistically utilize technically sound portals with frictionless chains. Dramatically customize…"/>
          <p:cNvSpPr txBox="1"/>
          <p:nvPr/>
        </p:nvSpPr>
        <p:spPr>
          <a:xfrm>
            <a:off x="894080" y="1882775"/>
            <a:ext cx="9244965" cy="36893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0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400" ker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</a:t>
            </a:r>
            <a:endParaRPr lang="zh-CN" sz="2400" ker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过程分析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1520190" y="1586865"/>
            <a:ext cx="8431530" cy="4927600"/>
            <a:chOff x="-645" y="-360"/>
            <a:chExt cx="20490" cy="10950"/>
          </a:xfrm>
        </p:grpSpPr>
        <p:pic>
          <p:nvPicPr>
            <p:cNvPr id="18" name="图片 17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 b="4948"/>
            <a:stretch>
              <a:fillRect/>
            </a:stretch>
          </p:blipFill>
          <p:spPr>
            <a:xfrm>
              <a:off x="-645" y="-360"/>
              <a:ext cx="20490" cy="10950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r="74392" b="4948"/>
            <a:stretch>
              <a:fillRect/>
            </a:stretch>
          </p:blipFill>
          <p:spPr>
            <a:xfrm>
              <a:off x="-645" y="-360"/>
              <a:ext cx="5247" cy="10950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4679950" y="633730"/>
            <a:ext cx="22390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>
                <a:sym typeface="+mn-ea"/>
              </a:rPr>
              <a:t>如何</a:t>
            </a:r>
            <a:r>
              <a:rPr lang="zh-CN" sz="2400"/>
              <a:t>建立</a:t>
            </a:r>
            <a:r>
              <a:rPr lang="zh-CN" sz="2400">
                <a:sym typeface="+mn-ea"/>
              </a:rPr>
              <a:t>变量</a:t>
            </a:r>
            <a:endParaRPr lang="zh-CN" sz="2400"/>
          </a:p>
        </p:txBody>
      </p:sp>
      <p:sp>
        <p:nvSpPr>
          <p:cNvPr id="11" name="圆角矩形 10"/>
          <p:cNvSpPr/>
          <p:nvPr/>
        </p:nvSpPr>
        <p:spPr>
          <a:xfrm>
            <a:off x="1873250" y="3202305"/>
            <a:ext cx="843280" cy="26543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873250" y="3601720"/>
            <a:ext cx="2030095" cy="3683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en-US" altLang="zh-CN" b="1">
                <a:ln>
                  <a:noFill/>
                </a:ln>
                <a:solidFill>
                  <a:srgbClr val="C00000"/>
                </a:solidFill>
              </a:rPr>
              <a:t>1</a:t>
            </a:r>
            <a:r>
              <a:rPr lang="zh-CN" altLang="en-US" b="1">
                <a:ln>
                  <a:noFill/>
                </a:ln>
                <a:solidFill>
                  <a:srgbClr val="C00000"/>
                </a:solidFill>
              </a:rPr>
              <a:t>、点击建立变量</a:t>
            </a:r>
            <a:endParaRPr lang="zh-CN" altLang="en-US" b="1">
              <a:ln>
                <a:noFill/>
              </a:ln>
              <a:solidFill>
                <a:srgbClr val="C00000"/>
              </a:solidFill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5121275" y="3350260"/>
            <a:ext cx="1482725" cy="25082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6882765" y="3298825"/>
            <a:ext cx="2030095" cy="3683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en-US" altLang="zh-CN" b="1">
                <a:ln>
                  <a:noFill/>
                </a:ln>
                <a:solidFill>
                  <a:srgbClr val="C00000"/>
                </a:solidFill>
              </a:rPr>
              <a:t>2</a:t>
            </a:r>
            <a:r>
              <a:rPr lang="zh-CN" altLang="en-US" b="1">
                <a:ln>
                  <a:noFill/>
                </a:ln>
                <a:solidFill>
                  <a:srgbClr val="C00000"/>
                </a:solidFill>
              </a:rPr>
              <a:t>、输入变量名称</a:t>
            </a:r>
            <a:endParaRPr lang="zh-CN" altLang="en-US" b="1">
              <a:ln>
                <a:noFill/>
              </a:ln>
              <a:solidFill>
                <a:srgbClr val="C00000"/>
              </a:solidFill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6078855" y="3807460"/>
            <a:ext cx="530225" cy="85979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6887845" y="3806825"/>
            <a:ext cx="2030095" cy="3683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en-US" altLang="zh-CN" b="1">
                <a:ln>
                  <a:noFill/>
                </a:ln>
                <a:solidFill>
                  <a:srgbClr val="C00000"/>
                </a:solidFill>
              </a:rPr>
              <a:t>3</a:t>
            </a:r>
            <a:r>
              <a:rPr lang="zh-CN" altLang="en-US" b="1">
                <a:ln>
                  <a:noFill/>
                </a:ln>
                <a:solidFill>
                  <a:srgbClr val="C00000"/>
                </a:solidFill>
              </a:rPr>
              <a:t>、选择数据类型</a:t>
            </a:r>
            <a:endParaRPr lang="zh-CN" altLang="en-US" b="1">
              <a:ln>
                <a:noFill/>
              </a:ln>
              <a:solidFill>
                <a:srgbClr val="C00000"/>
              </a:solidFill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rcRect b="5279"/>
          <a:stretch>
            <a:fillRect/>
          </a:stretch>
        </p:blipFill>
        <p:spPr>
          <a:xfrm>
            <a:off x="1520190" y="1586865"/>
            <a:ext cx="8514715" cy="4926965"/>
          </a:xfrm>
          <a:prstGeom prst="rect">
            <a:avLst/>
          </a:prstGeom>
        </p:spPr>
      </p:pic>
      <p:sp>
        <p:nvSpPr>
          <p:cNvPr id="23" name="圆角矩形 22"/>
          <p:cNvSpPr/>
          <p:nvPr>
            <p:custDataLst>
              <p:tags r:id="rId11"/>
            </p:custDataLst>
          </p:nvPr>
        </p:nvSpPr>
        <p:spPr>
          <a:xfrm>
            <a:off x="6205855" y="3934460"/>
            <a:ext cx="403225" cy="36512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>
            <p:custDataLst>
              <p:tags r:id="rId12"/>
            </p:custDataLst>
          </p:nvPr>
        </p:nvSpPr>
        <p:spPr>
          <a:xfrm>
            <a:off x="7014845" y="3933825"/>
            <a:ext cx="2090420" cy="36576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r>
              <a:rPr lang="en-US" altLang="zh-CN" b="1">
                <a:ln>
                  <a:noFill/>
                </a:ln>
                <a:solidFill>
                  <a:srgbClr val="C00000"/>
                </a:solidFill>
              </a:rPr>
              <a:t>4</a:t>
            </a:r>
            <a:r>
              <a:rPr lang="zh-CN" altLang="en-US" b="1">
                <a:ln>
                  <a:noFill/>
                </a:ln>
                <a:solidFill>
                  <a:srgbClr val="C00000"/>
                </a:solidFill>
              </a:rPr>
              <a:t>、点击确定变量</a:t>
            </a:r>
            <a:endParaRPr lang="zh-CN" altLang="en-US" b="1">
              <a:ln>
                <a:noFill/>
              </a:ln>
              <a:solidFill>
                <a:srgbClr val="C00000"/>
              </a:solidFill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13"/>
          <a:srcRect b="5400"/>
          <a:stretch>
            <a:fillRect/>
          </a:stretch>
        </p:blipFill>
        <p:spPr>
          <a:xfrm>
            <a:off x="1520190" y="1586865"/>
            <a:ext cx="8512810" cy="4926965"/>
          </a:xfrm>
          <a:prstGeom prst="rect">
            <a:avLst/>
          </a:prstGeom>
        </p:spPr>
      </p:pic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34" name="图片 33" descr="3b32313536353338303bb7d6cef6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706610" y="4902835"/>
            <a:ext cx="1471295" cy="1471295"/>
          </a:xfrm>
          <a:prstGeom prst="rect">
            <a:avLst/>
          </a:prstGeom>
        </p:spPr>
      </p:pic>
      <p:sp>
        <p:nvSpPr>
          <p:cNvPr id="33" name="圆角矩形 32"/>
          <p:cNvSpPr/>
          <p:nvPr>
            <p:custDataLst>
              <p:tags r:id="rId17"/>
            </p:custDataLst>
          </p:nvPr>
        </p:nvSpPr>
        <p:spPr>
          <a:xfrm>
            <a:off x="1812925" y="3698240"/>
            <a:ext cx="1214120" cy="142684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 animBg="1"/>
      <p:bldP spid="12" grpId="0" animBg="1"/>
      <p:bldP spid="11" grpId="1" animBg="1"/>
      <p:bldP spid="12" grpId="1" animBg="1"/>
      <p:bldP spid="14" grpId="0" animBg="1"/>
      <p:bldP spid="15" grpId="0" animBg="1"/>
      <p:bldP spid="14" grpId="1" animBg="1"/>
      <p:bldP spid="15" grpId="1" animBg="1"/>
      <p:bldP spid="17" grpId="0" animBg="1"/>
      <p:bldP spid="21" grpId="0" animBg="1"/>
      <p:bldP spid="17" grpId="1" animBg="1"/>
      <p:bldP spid="21" grpId="1" animBg="1"/>
      <p:bldP spid="23" grpId="0" bldLvl="0" animBg="1"/>
      <p:bldP spid="24" grpId="0" bldLvl="0" animBg="1"/>
      <p:bldP spid="23" grpId="1" animBg="1"/>
      <p:bldP spid="24" grpId="1" animBg="1"/>
      <p:bldP spid="33" grpId="0" bldLvl="0" animBg="1"/>
      <p:bldP spid="3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395345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20819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10182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399752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31766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06497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过程分析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4679950" y="633730"/>
            <a:ext cx="22390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/>
              <a:t>呼吸灯设置</a:t>
            </a:r>
            <a:endParaRPr lang="zh-CN" sz="2400"/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34" name="图片 33" descr="3b32313536353338303bb7d6cef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706610" y="4902835"/>
            <a:ext cx="1471295" cy="1471295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0365" y="1840230"/>
            <a:ext cx="3819525" cy="3086100"/>
          </a:xfrm>
          <a:prstGeom prst="rect">
            <a:avLst/>
          </a:prstGeom>
        </p:spPr>
      </p:pic>
      <p:grpSp>
        <p:nvGrpSpPr>
          <p:cNvPr id="42" name="组合 41"/>
          <p:cNvGrpSpPr/>
          <p:nvPr/>
        </p:nvGrpSpPr>
        <p:grpSpPr>
          <a:xfrm>
            <a:off x="4986655" y="2516505"/>
            <a:ext cx="1884680" cy="368300"/>
            <a:chOff x="9773" y="5259"/>
            <a:chExt cx="2968" cy="580"/>
          </a:xfrm>
        </p:grpSpPr>
        <p:cxnSp>
          <p:nvCxnSpPr>
            <p:cNvPr id="38" name="直接箭头连接符 37"/>
            <p:cNvCxnSpPr/>
            <p:nvPr/>
          </p:nvCxnSpPr>
          <p:spPr>
            <a:xfrm>
              <a:off x="9773" y="5549"/>
              <a:ext cx="75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9" name="文本框 38"/>
            <p:cNvSpPr txBox="1"/>
            <p:nvPr/>
          </p:nvSpPr>
          <p:spPr>
            <a:xfrm>
              <a:off x="10577" y="5259"/>
              <a:ext cx="216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初始化变量</a:t>
              </a:r>
              <a:endParaRPr lang="zh-CN" altLang="en-US"/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6642735" y="3207385"/>
            <a:ext cx="2464435" cy="645160"/>
            <a:chOff x="12381" y="5019"/>
            <a:chExt cx="3881" cy="1016"/>
          </a:xfrm>
        </p:grpSpPr>
        <p:cxnSp>
          <p:nvCxnSpPr>
            <p:cNvPr id="44" name="直接箭头连接符 43"/>
            <p:cNvCxnSpPr/>
            <p:nvPr>
              <p:custDataLst>
                <p:tags r:id="rId9"/>
              </p:custDataLst>
            </p:nvPr>
          </p:nvCxnSpPr>
          <p:spPr>
            <a:xfrm>
              <a:off x="12381" y="5549"/>
              <a:ext cx="61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>
              <p:custDataLst>
                <p:tags r:id="rId10"/>
              </p:custDataLst>
            </p:nvPr>
          </p:nvSpPr>
          <p:spPr>
            <a:xfrm>
              <a:off x="13049" y="5019"/>
              <a:ext cx="3213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变量位置可根据需要的颜色进行放置</a:t>
              </a:r>
              <a:endParaRPr lang="zh-CN" altLang="en-US"/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4395470" y="3788410"/>
            <a:ext cx="2344420" cy="368300"/>
            <a:chOff x="9957" y="5259"/>
            <a:chExt cx="3692" cy="580"/>
          </a:xfrm>
        </p:grpSpPr>
        <p:cxnSp>
          <p:nvCxnSpPr>
            <p:cNvPr id="47" name="直接箭头连接符 46"/>
            <p:cNvCxnSpPr/>
            <p:nvPr>
              <p:custDataLst>
                <p:tags r:id="rId11"/>
              </p:custDataLst>
            </p:nvPr>
          </p:nvCxnSpPr>
          <p:spPr>
            <a:xfrm>
              <a:off x="9957" y="5549"/>
              <a:ext cx="624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48" name="文本框 47"/>
            <p:cNvSpPr txBox="1"/>
            <p:nvPr>
              <p:custDataLst>
                <p:tags r:id="rId12"/>
              </p:custDataLst>
            </p:nvPr>
          </p:nvSpPr>
          <p:spPr>
            <a:xfrm>
              <a:off x="10649" y="5259"/>
              <a:ext cx="30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等待时长可调整</a:t>
              </a:r>
              <a:endParaRPr lang="zh-CN" altLang="en-US"/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5132070" y="4174490"/>
            <a:ext cx="2966085" cy="368300"/>
            <a:chOff x="9957" y="5259"/>
            <a:chExt cx="4671" cy="580"/>
          </a:xfrm>
        </p:grpSpPr>
        <p:cxnSp>
          <p:nvCxnSpPr>
            <p:cNvPr id="50" name="直接箭头连接符 49"/>
            <p:cNvCxnSpPr/>
            <p:nvPr>
              <p:custDataLst>
                <p:tags r:id="rId13"/>
              </p:custDataLst>
            </p:nvPr>
          </p:nvCxnSpPr>
          <p:spPr>
            <a:xfrm>
              <a:off x="9957" y="5549"/>
              <a:ext cx="743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51" name="文本框 50"/>
            <p:cNvSpPr txBox="1"/>
            <p:nvPr>
              <p:custDataLst>
                <p:tags r:id="rId14"/>
              </p:custDataLst>
            </p:nvPr>
          </p:nvSpPr>
          <p:spPr>
            <a:xfrm>
              <a:off x="10841" y="5259"/>
              <a:ext cx="378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变化步长大小可调整</a:t>
              </a:r>
              <a:endParaRPr lang="zh-CN" altLang="en-US"/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2481580" y="5168265"/>
            <a:ext cx="6962140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lang="zh-CN" altLang="en-US" b="1"/>
              <a:t>思考：下载程序观察</a:t>
            </a:r>
            <a:r>
              <a:rPr lang="zh-CN" altLang="en-US" b="1">
                <a:sym typeface="+mn-ea"/>
              </a:rPr>
              <a:t>全彩</a:t>
            </a:r>
            <a:r>
              <a:rPr lang="en-US" altLang="zh-CN" b="1">
                <a:sym typeface="+mn-ea"/>
              </a:rPr>
              <a:t>LED A</a:t>
            </a:r>
            <a:r>
              <a:rPr lang="zh-CN" altLang="en-US" b="1"/>
              <a:t>效果，亮度值一直增加，为什么会一直重复呼吸灯效果？以上程序实现的是逐渐变亮效果，如何实现逐渐变暗的效果？</a:t>
            </a:r>
            <a:endParaRPr lang="zh-CN" altLang="en-US" b="1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6" grpId="0"/>
      <p:bldP spid="1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3" name="Synergistically utilize technically sound portals with frictionless chains. Dramatically customize…"/>
          <p:cNvSpPr txBox="1"/>
          <p:nvPr/>
        </p:nvSpPr>
        <p:spPr>
          <a:xfrm>
            <a:off x="894080" y="1882775"/>
            <a:ext cx="9244965" cy="36893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0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400" ker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</a:t>
            </a:r>
            <a:endParaRPr lang="zh-CN" sz="2400" ker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" name="Synergistically utilize technically sound portals with frictionless chains. Dramatically customize…"/>
          <p:cNvSpPr txBox="1"/>
          <p:nvPr/>
        </p:nvSpPr>
        <p:spPr>
          <a:xfrm>
            <a:off x="1228725" y="2286635"/>
            <a:ext cx="3272155" cy="239966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lvl="0" indent="508000" algn="l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sz="2000">
                <a:sym typeface="+mn-ea"/>
              </a:rPr>
              <a:t>显示屏，在地衣智慧板正面中间位置，可以显示整型、浮点型、字符串（暂时中文除外）等数据类型。</a:t>
            </a:r>
            <a:endParaRPr lang="en-US" sz="2000">
              <a:sym typeface="+mn-ea"/>
            </a:endParaRPr>
          </a:p>
          <a:p>
            <a:pPr lvl="0" indent="508000" algn="l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endParaRPr lang="en-US" sz="2000"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过程分析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1228725" y="160210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/>
              <a:t>3</a:t>
            </a:r>
            <a:r>
              <a:rPr lang="zh-CN" altLang="en-US" sz="2400"/>
              <a:t>、</a:t>
            </a:r>
            <a:r>
              <a:rPr lang="zh-CN" sz="2400"/>
              <a:t>显示屏</a:t>
            </a:r>
            <a:endParaRPr lang="zh-CN" altLang="en-US" sz="2400"/>
          </a:p>
        </p:txBody>
      </p:sp>
      <p:grpSp>
        <p:nvGrpSpPr>
          <p:cNvPr id="16" name="组合 15"/>
          <p:cNvGrpSpPr/>
          <p:nvPr/>
        </p:nvGrpSpPr>
        <p:grpSpPr>
          <a:xfrm>
            <a:off x="5021580" y="1882775"/>
            <a:ext cx="4902200" cy="4334510"/>
            <a:chOff x="7908" y="2965"/>
            <a:chExt cx="7720" cy="6826"/>
          </a:xfrm>
        </p:grpSpPr>
        <p:pic>
          <p:nvPicPr>
            <p:cNvPr id="10" name="图片 -214748262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7908" y="2965"/>
              <a:ext cx="7721" cy="6827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12" name="组合 11"/>
            <p:cNvGrpSpPr/>
            <p:nvPr/>
          </p:nvGrpSpPr>
          <p:grpSpPr>
            <a:xfrm>
              <a:off x="10694" y="7054"/>
              <a:ext cx="2349" cy="728"/>
              <a:chOff x="7913" y="2224"/>
              <a:chExt cx="2188" cy="1257"/>
            </a:xfrm>
          </p:grpSpPr>
          <p:sp>
            <p:nvSpPr>
              <p:cNvPr id="14" name="圆角矩形标注 13"/>
              <p:cNvSpPr/>
              <p:nvPr>
                <p:custDataLst>
                  <p:tags r:id="rId7"/>
                </p:custDataLst>
              </p:nvPr>
            </p:nvSpPr>
            <p:spPr>
              <a:xfrm flipV="1">
                <a:off x="7913" y="2224"/>
                <a:ext cx="2188" cy="1257"/>
              </a:xfrm>
              <a:prstGeom prst="wedgeRoundRectCallout">
                <a:avLst>
                  <a:gd name="adj1" fmla="val 24903"/>
                  <a:gd name="adj2" fmla="val 145324"/>
                  <a:gd name="adj3" fmla="val 16667"/>
                </a:avLst>
              </a:prstGeom>
              <a:gradFill>
                <a:gsLst>
                  <a:gs pos="50000">
                    <a:schemeClr val="accent3"/>
                  </a:gs>
                  <a:gs pos="0">
                    <a:schemeClr val="accent3">
                      <a:lumMod val="25000"/>
                      <a:lumOff val="75000"/>
                    </a:schemeClr>
                  </a:gs>
                  <a:gs pos="100000">
                    <a:schemeClr val="accent3">
                      <a:lumMod val="85000"/>
                    </a:schemeClr>
                  </a:gs>
                </a:gsLst>
                <a:lin ang="5400000" scaled="1"/>
              </a:gradFill>
              <a:ln>
                <a:solidFill>
                  <a:schemeClr val="tx2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gradFill>
                      <a:gsLst>
                        <a:gs pos="50000">
                          <a:srgbClr val="2CAF29"/>
                        </a:gs>
                        <a:gs pos="2000">
                          <a:srgbClr val="A3E9A3"/>
                        </a:gs>
                        <a:gs pos="100000">
                          <a:srgbClr val="0B8F08"/>
                        </a:gs>
                      </a:gsLst>
                      <a:lin ang="16200000" scaled="0"/>
                    </a:gra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>
                  <a:ln>
                    <a:solidFill>
                      <a:schemeClr val="accent5">
                        <a:lumMod val="75000"/>
                      </a:schemeClr>
                    </a:solidFill>
                  </a:ln>
                  <a:solidFill>
                    <a:schemeClr val="tx2"/>
                  </a:solidFill>
                  <a:effectLst/>
                </a:endParaRPr>
              </a:p>
            </p:txBody>
          </p:sp>
          <p:sp>
            <p:nvSpPr>
              <p:cNvPr id="15" name="文本框 14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7930" y="2373"/>
                <a:ext cx="2041" cy="943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p>
                <a:pPr algn="ctr"/>
                <a:r>
                  <a:rPr lang="en-US" sz="1400">
                    <a:solidFill>
                      <a:schemeClr val="tx2"/>
                    </a:solidFill>
                  </a:rPr>
                  <a:t>OLED</a:t>
                </a:r>
                <a:r>
                  <a:rPr lang="zh-CN" altLang="en-US" sz="1400">
                    <a:solidFill>
                      <a:schemeClr val="tx2"/>
                    </a:solidFill>
                  </a:rPr>
                  <a:t>显示屏</a:t>
                </a:r>
                <a:endParaRPr lang="zh-CN" altLang="en-US" sz="1400">
                  <a:solidFill>
                    <a:schemeClr val="tx2"/>
                  </a:solidFill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" grpId="0" bldLvl="0" animBg="1"/>
      <p:bldP spid="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5021580" y="1882775"/>
            <a:ext cx="4902200" cy="4334510"/>
            <a:chOff x="7908" y="2965"/>
            <a:chExt cx="7720" cy="6826"/>
          </a:xfrm>
        </p:grpSpPr>
        <p:pic>
          <p:nvPicPr>
            <p:cNvPr id="21" name="图片 -214748262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7908" y="2965"/>
              <a:ext cx="7721" cy="6827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22" name="组合 21"/>
            <p:cNvGrpSpPr/>
            <p:nvPr/>
          </p:nvGrpSpPr>
          <p:grpSpPr>
            <a:xfrm>
              <a:off x="10694" y="7054"/>
              <a:ext cx="2349" cy="728"/>
              <a:chOff x="7913" y="2224"/>
              <a:chExt cx="2188" cy="1257"/>
            </a:xfrm>
          </p:grpSpPr>
          <p:sp>
            <p:nvSpPr>
              <p:cNvPr id="23" name="圆角矩形标注 22"/>
              <p:cNvSpPr/>
              <p:nvPr>
                <p:custDataLst>
                  <p:tags r:id="rId3"/>
                </p:custDataLst>
              </p:nvPr>
            </p:nvSpPr>
            <p:spPr>
              <a:xfrm flipV="1">
                <a:off x="7913" y="2224"/>
                <a:ext cx="2188" cy="1257"/>
              </a:xfrm>
              <a:prstGeom prst="wedgeRoundRectCallout">
                <a:avLst>
                  <a:gd name="adj1" fmla="val 24903"/>
                  <a:gd name="adj2" fmla="val 145324"/>
                  <a:gd name="adj3" fmla="val 16667"/>
                </a:avLst>
              </a:prstGeom>
              <a:gradFill>
                <a:gsLst>
                  <a:gs pos="50000">
                    <a:schemeClr val="accent3"/>
                  </a:gs>
                  <a:gs pos="0">
                    <a:schemeClr val="accent3">
                      <a:lumMod val="25000"/>
                      <a:lumOff val="75000"/>
                    </a:schemeClr>
                  </a:gs>
                  <a:gs pos="100000">
                    <a:schemeClr val="accent3">
                      <a:lumMod val="85000"/>
                    </a:schemeClr>
                  </a:gs>
                </a:gsLst>
                <a:lin ang="5400000" scaled="1"/>
              </a:gradFill>
              <a:ln>
                <a:solidFill>
                  <a:schemeClr val="tx2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gradFill>
                      <a:gsLst>
                        <a:gs pos="50000">
                          <a:srgbClr val="2CAF29"/>
                        </a:gs>
                        <a:gs pos="2000">
                          <a:srgbClr val="A3E9A3"/>
                        </a:gs>
                        <a:gs pos="100000">
                          <a:srgbClr val="0B8F08"/>
                        </a:gs>
                      </a:gsLst>
                      <a:lin ang="16200000" scaled="0"/>
                    </a:gra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>
                  <a:ln>
                    <a:solidFill>
                      <a:schemeClr val="accent5">
                        <a:lumMod val="75000"/>
                      </a:schemeClr>
                    </a:solidFill>
                  </a:ln>
                  <a:solidFill>
                    <a:schemeClr val="tx2"/>
                  </a:solidFill>
                  <a:effectLst/>
                </a:endParaRPr>
              </a:p>
            </p:txBody>
          </p:sp>
          <p:sp>
            <p:nvSpPr>
              <p:cNvPr id="24" name="文本框 23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7930" y="2373"/>
                <a:ext cx="2041" cy="943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p>
                <a:pPr algn="ctr"/>
                <a:r>
                  <a:rPr lang="en-US" sz="1400">
                    <a:solidFill>
                      <a:schemeClr val="tx2"/>
                    </a:solidFill>
                  </a:rPr>
                  <a:t>OLED</a:t>
                </a:r>
                <a:r>
                  <a:rPr lang="zh-CN" altLang="en-US" sz="1400">
                    <a:solidFill>
                      <a:schemeClr val="tx2"/>
                    </a:solidFill>
                  </a:rPr>
                  <a:t>显示屏</a:t>
                </a:r>
                <a:endParaRPr lang="zh-CN" altLang="en-US" sz="1400">
                  <a:solidFill>
                    <a:schemeClr val="tx2"/>
                  </a:solidFill>
                </a:endParaRPr>
              </a:p>
            </p:txBody>
          </p:sp>
        </p:grpSp>
      </p:grp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3" name="Synergistically utilize technically sound portals with frictionless chains. Dramatically customize…"/>
          <p:cNvSpPr txBox="1"/>
          <p:nvPr/>
        </p:nvSpPr>
        <p:spPr>
          <a:xfrm>
            <a:off x="894080" y="1882775"/>
            <a:ext cx="9244965" cy="36893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0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400" ker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</a:t>
            </a:r>
            <a:endParaRPr lang="zh-CN" sz="2400" ker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" name="Synergistically utilize technically sound portals with frictionless chains. Dramatically customize…"/>
          <p:cNvSpPr txBox="1"/>
          <p:nvPr/>
        </p:nvSpPr>
        <p:spPr>
          <a:xfrm>
            <a:off x="1228725" y="2286635"/>
            <a:ext cx="3518535" cy="37846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lvl="0" indent="508000" algn="l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sz="2000">
                <a:sym typeface="+mn-ea"/>
              </a:rPr>
              <a:t>显示屏的大小为</a:t>
            </a:r>
            <a:r>
              <a:rPr lang="en-US" altLang="zh-CN" sz="2000">
                <a:sym typeface="+mn-ea"/>
              </a:rPr>
              <a:t>128*64</a:t>
            </a:r>
            <a:r>
              <a:rPr lang="zh-CN" altLang="en-US" sz="2000">
                <a:sym typeface="+mn-ea"/>
              </a:rPr>
              <a:t>。</a:t>
            </a:r>
            <a:r>
              <a:rPr lang="en-US" altLang="zh-CN" sz="2000">
                <a:sym typeface="+mn-ea"/>
              </a:rPr>
              <a:t>X</a:t>
            </a:r>
            <a:r>
              <a:rPr lang="zh-CN" altLang="en-US" sz="2000">
                <a:sym typeface="+mn-ea"/>
              </a:rPr>
              <a:t>表示横向的点位，其范围为0</a:t>
            </a:r>
            <a:r>
              <a:rPr lang="en-US" altLang="zh-CN" sz="2000">
                <a:sym typeface="+mn-ea"/>
              </a:rPr>
              <a:t>~</a:t>
            </a:r>
            <a:r>
              <a:rPr lang="zh-CN" altLang="en-US" sz="2000">
                <a:sym typeface="+mn-ea"/>
              </a:rPr>
              <a:t>127；Y表示纵向的点位，其范围为</a:t>
            </a:r>
            <a:r>
              <a:rPr lang="en-US" altLang="zh-CN" sz="2000">
                <a:sym typeface="+mn-ea"/>
              </a:rPr>
              <a:t>0~63</a:t>
            </a:r>
            <a:r>
              <a:rPr lang="zh-CN" altLang="en-US" sz="2000">
                <a:sym typeface="+mn-ea"/>
              </a:rPr>
              <a:t>。</a:t>
            </a:r>
            <a:r>
              <a:rPr lang="zh-CN" sz="2000">
                <a:sym typeface="+mn-ea"/>
              </a:rPr>
              <a:t>显示字体分为</a:t>
            </a:r>
            <a:r>
              <a:rPr lang="en-US" altLang="zh-CN" sz="2000">
                <a:sym typeface="+mn-ea"/>
              </a:rPr>
              <a:t>8</a:t>
            </a:r>
            <a:r>
              <a:rPr lang="zh-CN" altLang="en-US" sz="2000">
                <a:sym typeface="+mn-ea"/>
              </a:rPr>
              <a:t>和</a:t>
            </a:r>
            <a:r>
              <a:rPr lang="en-US" altLang="zh-CN" sz="2000">
                <a:sym typeface="+mn-ea"/>
              </a:rPr>
              <a:t>16</a:t>
            </a:r>
            <a:r>
              <a:rPr lang="zh-CN" altLang="en-US" sz="2000">
                <a:sym typeface="+mn-ea"/>
              </a:rPr>
              <a:t>两种，当字体为</a:t>
            </a:r>
            <a:r>
              <a:rPr lang="en-US" altLang="zh-CN" sz="2000">
                <a:sym typeface="+mn-ea"/>
              </a:rPr>
              <a:t>8</a:t>
            </a:r>
            <a:r>
              <a:rPr lang="zh-CN" altLang="en-US" sz="2000">
                <a:sym typeface="+mn-ea"/>
              </a:rPr>
              <a:t>时，</a:t>
            </a:r>
            <a:r>
              <a:rPr lang="en-US" sz="2000">
                <a:sym typeface="+mn-ea"/>
              </a:rPr>
              <a:t>1</a:t>
            </a:r>
            <a:r>
              <a:rPr lang="zh-CN" altLang="en-US" sz="2000">
                <a:sym typeface="+mn-ea"/>
              </a:rPr>
              <a:t>个字符占</a:t>
            </a:r>
            <a:r>
              <a:rPr lang="en-US" altLang="zh-CN" sz="2000">
                <a:sym typeface="+mn-ea"/>
              </a:rPr>
              <a:t>X6</a:t>
            </a:r>
            <a:r>
              <a:rPr lang="zh-CN" altLang="en-US" sz="2000">
                <a:sym typeface="+mn-ea"/>
              </a:rPr>
              <a:t>个点位</a:t>
            </a:r>
            <a:r>
              <a:rPr lang="en-US" altLang="zh-CN" sz="2000">
                <a:sym typeface="+mn-ea"/>
              </a:rPr>
              <a:t>Y8</a:t>
            </a:r>
            <a:r>
              <a:rPr lang="zh-CN" altLang="en-US" sz="2000">
                <a:sym typeface="+mn-ea"/>
              </a:rPr>
              <a:t>个点位，当字体为</a:t>
            </a:r>
            <a:r>
              <a:rPr lang="en-US" altLang="zh-CN" sz="2000">
                <a:sym typeface="+mn-ea"/>
              </a:rPr>
              <a:t>16</a:t>
            </a:r>
            <a:r>
              <a:rPr lang="zh-CN" altLang="en-US" sz="2000">
                <a:sym typeface="+mn-ea"/>
              </a:rPr>
              <a:t>时，</a:t>
            </a:r>
            <a:r>
              <a:rPr lang="en-US" sz="2000">
                <a:sym typeface="+mn-ea"/>
              </a:rPr>
              <a:t>1</a:t>
            </a:r>
            <a:r>
              <a:rPr lang="zh-CN" altLang="en-US" sz="2000">
                <a:sym typeface="+mn-ea"/>
              </a:rPr>
              <a:t>个字符占</a:t>
            </a:r>
            <a:r>
              <a:rPr lang="en-US" altLang="zh-CN" sz="2000">
                <a:sym typeface="+mn-ea"/>
              </a:rPr>
              <a:t>X8</a:t>
            </a:r>
            <a:r>
              <a:rPr lang="zh-CN" altLang="en-US" sz="2000">
                <a:sym typeface="+mn-ea"/>
              </a:rPr>
              <a:t>个点位</a:t>
            </a:r>
            <a:r>
              <a:rPr lang="en-US" altLang="zh-CN" sz="2000">
                <a:sym typeface="+mn-ea"/>
              </a:rPr>
              <a:t>Y16</a:t>
            </a:r>
            <a:r>
              <a:rPr lang="zh-CN" altLang="en-US" sz="2000">
                <a:sym typeface="+mn-ea"/>
              </a:rPr>
              <a:t>个点位。</a:t>
            </a:r>
            <a:endParaRPr lang="en-US" sz="2000"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5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过程分析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1228725" y="160210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/>
              <a:t>3</a:t>
            </a:r>
            <a:r>
              <a:rPr lang="zh-CN" altLang="en-US" sz="2400"/>
              <a:t>、</a:t>
            </a:r>
            <a:r>
              <a:rPr lang="zh-CN" sz="2400"/>
              <a:t>显示屏</a:t>
            </a:r>
            <a:endParaRPr lang="zh-CN" altLang="en-US" sz="2400"/>
          </a:p>
        </p:txBody>
      </p:sp>
      <p:grpSp>
        <p:nvGrpSpPr>
          <p:cNvPr id="14" name="组合 13"/>
          <p:cNvGrpSpPr/>
          <p:nvPr/>
        </p:nvGrpSpPr>
        <p:grpSpPr>
          <a:xfrm>
            <a:off x="6475730" y="2814320"/>
            <a:ext cx="1935480" cy="433705"/>
            <a:chOff x="9862" y="4576"/>
            <a:chExt cx="3048" cy="683"/>
          </a:xfrm>
        </p:grpSpPr>
        <p:cxnSp>
          <p:nvCxnSpPr>
            <p:cNvPr id="10" name="直接箭头连接符 9"/>
            <p:cNvCxnSpPr/>
            <p:nvPr/>
          </p:nvCxnSpPr>
          <p:spPr>
            <a:xfrm>
              <a:off x="9862" y="5229"/>
              <a:ext cx="3048" cy="3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2" name="文本框 11"/>
            <p:cNvSpPr txBox="1"/>
            <p:nvPr/>
          </p:nvSpPr>
          <p:spPr>
            <a:xfrm>
              <a:off x="11192" y="4576"/>
              <a:ext cx="525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rgbClr val="FF0000"/>
                  </a:solidFill>
                </a:rPr>
                <a:t>x</a:t>
              </a:r>
              <a:endParaRPr lang="en-US" altLang="zh-CN">
                <a:solidFill>
                  <a:srgbClr val="FF0000"/>
                </a:solidFill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 rot="5400000">
            <a:off x="5793740" y="3481705"/>
            <a:ext cx="965835" cy="460375"/>
            <a:chOff x="9838" y="5229"/>
            <a:chExt cx="2902" cy="725"/>
          </a:xfrm>
        </p:grpSpPr>
        <p:cxnSp>
          <p:nvCxnSpPr>
            <p:cNvPr id="17" name="直接箭头连接符 16"/>
            <p:cNvCxnSpPr/>
            <p:nvPr>
              <p:custDataLst>
                <p:tags r:id="rId9"/>
              </p:custDataLst>
            </p:nvPr>
          </p:nvCxnSpPr>
          <p:spPr>
            <a:xfrm>
              <a:off x="9838" y="5229"/>
              <a:ext cx="2902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8" name="文本框 17"/>
            <p:cNvSpPr txBox="1"/>
            <p:nvPr>
              <p:custDataLst>
                <p:tags r:id="rId10"/>
              </p:custDataLst>
            </p:nvPr>
          </p:nvSpPr>
          <p:spPr>
            <a:xfrm>
              <a:off x="11192" y="5374"/>
              <a:ext cx="525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rgbClr val="FF0000"/>
                  </a:solidFill>
                </a:rPr>
                <a:t>Y</a:t>
              </a:r>
              <a:endParaRPr lang="en-US" altLang="zh-CN">
                <a:solidFill>
                  <a:srgbClr val="FF0000"/>
                </a:solidFill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6152515" y="2861310"/>
            <a:ext cx="8286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(0,0)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2" grpId="0" bldLvl="0" animBg="1"/>
      <p:bldP spid="2" grpId="1" animBg="1"/>
      <p:bldP spid="15" grpId="0"/>
      <p:bldP spid="1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3" name="Synergistically utilize technically sound portals with frictionless chains. Dramatically customize…"/>
          <p:cNvSpPr txBox="1"/>
          <p:nvPr/>
        </p:nvSpPr>
        <p:spPr>
          <a:xfrm>
            <a:off x="894080" y="1882775"/>
            <a:ext cx="9244965" cy="36893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0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400" ker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</a:t>
            </a:r>
            <a:endParaRPr lang="zh-CN" sz="2400" ker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过程分析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4344035" y="619760"/>
            <a:ext cx="228854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如何显示字符？</a:t>
            </a:r>
            <a:endParaRPr lang="zh-CN" altLang="en-US" sz="240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4830" y="2251710"/>
            <a:ext cx="5276850" cy="298831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4830" y="2186305"/>
            <a:ext cx="5233035" cy="3763010"/>
          </a:xfrm>
          <a:prstGeom prst="rect">
            <a:avLst/>
          </a:prstGeom>
        </p:spPr>
      </p:pic>
      <p:grpSp>
        <p:nvGrpSpPr>
          <p:cNvPr id="42" name="组合 41"/>
          <p:cNvGrpSpPr/>
          <p:nvPr/>
        </p:nvGrpSpPr>
        <p:grpSpPr>
          <a:xfrm>
            <a:off x="4406900" y="3049905"/>
            <a:ext cx="1884680" cy="368300"/>
            <a:chOff x="9773" y="5259"/>
            <a:chExt cx="2968" cy="580"/>
          </a:xfrm>
        </p:grpSpPr>
        <p:cxnSp>
          <p:nvCxnSpPr>
            <p:cNvPr id="20" name="直接箭头连接符 19"/>
            <p:cNvCxnSpPr/>
            <p:nvPr>
              <p:custDataLst>
                <p:tags r:id="rId7"/>
              </p:custDataLst>
            </p:nvPr>
          </p:nvCxnSpPr>
          <p:spPr>
            <a:xfrm>
              <a:off x="9773" y="5549"/>
              <a:ext cx="75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>
              <p:custDataLst>
                <p:tags r:id="rId8"/>
              </p:custDataLst>
            </p:nvPr>
          </p:nvSpPr>
          <p:spPr>
            <a:xfrm>
              <a:off x="10577" y="5259"/>
              <a:ext cx="216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初始化</a:t>
              </a:r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168900" y="3606165"/>
            <a:ext cx="1884680" cy="368300"/>
            <a:chOff x="9773" y="5259"/>
            <a:chExt cx="2968" cy="580"/>
          </a:xfrm>
        </p:grpSpPr>
        <p:cxnSp>
          <p:nvCxnSpPr>
            <p:cNvPr id="23" name="直接箭头连接符 22"/>
            <p:cNvCxnSpPr/>
            <p:nvPr>
              <p:custDataLst>
                <p:tags r:id="rId9"/>
              </p:custDataLst>
            </p:nvPr>
          </p:nvCxnSpPr>
          <p:spPr>
            <a:xfrm>
              <a:off x="9773" y="5549"/>
              <a:ext cx="75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4" name="文本框 23"/>
            <p:cNvSpPr txBox="1"/>
            <p:nvPr>
              <p:custDataLst>
                <p:tags r:id="rId10"/>
              </p:custDataLst>
            </p:nvPr>
          </p:nvSpPr>
          <p:spPr>
            <a:xfrm>
              <a:off x="10577" y="5259"/>
              <a:ext cx="216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清空屏幕</a:t>
              </a:r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6880860" y="3135630"/>
            <a:ext cx="1855470" cy="721360"/>
            <a:chOff x="10836" y="4938"/>
            <a:chExt cx="2922" cy="1136"/>
          </a:xfrm>
        </p:grpSpPr>
        <p:sp>
          <p:nvSpPr>
            <p:cNvPr id="31" name="右大括号 30"/>
            <p:cNvSpPr/>
            <p:nvPr/>
          </p:nvSpPr>
          <p:spPr>
            <a:xfrm>
              <a:off x="10836" y="4938"/>
              <a:ext cx="484" cy="1137"/>
            </a:xfrm>
            <a:prstGeom prst="rightBrac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>
              <p:custDataLst>
                <p:tags r:id="rId11"/>
              </p:custDataLst>
            </p:nvPr>
          </p:nvSpPr>
          <p:spPr>
            <a:xfrm>
              <a:off x="11594" y="5203"/>
              <a:ext cx="216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初始化屏幕</a:t>
              </a:r>
              <a:endParaRPr lang="zh-CN" altLang="en-US"/>
            </a:p>
          </p:txBody>
        </p:sp>
      </p:grpSp>
      <p:sp>
        <p:nvSpPr>
          <p:cNvPr id="34" name="圆角矩形 33"/>
          <p:cNvSpPr/>
          <p:nvPr/>
        </p:nvSpPr>
        <p:spPr>
          <a:xfrm>
            <a:off x="4772660" y="4216400"/>
            <a:ext cx="3333750" cy="34861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5" name="直接箭头连接符 34"/>
          <p:cNvCxnSpPr/>
          <p:nvPr/>
        </p:nvCxnSpPr>
        <p:spPr>
          <a:xfrm>
            <a:off x="6350953" y="4535488"/>
            <a:ext cx="9525" cy="228600"/>
          </a:xfrm>
          <a:prstGeom prst="straightConnector1">
            <a:avLst/>
          </a:prstGeom>
          <a:ln w="28575">
            <a:solidFill>
              <a:srgbClr val="FF0000"/>
            </a:solidFill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6" name="圆角矩形 35"/>
          <p:cNvSpPr/>
          <p:nvPr>
            <p:custDataLst>
              <p:tags r:id="rId12"/>
            </p:custDataLst>
          </p:nvPr>
        </p:nvSpPr>
        <p:spPr>
          <a:xfrm>
            <a:off x="4768215" y="4744085"/>
            <a:ext cx="3331210" cy="91567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8099425" y="5022850"/>
            <a:ext cx="2823210" cy="368300"/>
            <a:chOff x="9773" y="5259"/>
            <a:chExt cx="4446" cy="580"/>
          </a:xfrm>
        </p:grpSpPr>
        <p:cxnSp>
          <p:nvCxnSpPr>
            <p:cNvPr id="10" name="直接箭头连接符 9"/>
            <p:cNvCxnSpPr/>
            <p:nvPr>
              <p:custDataLst>
                <p:tags r:id="rId13"/>
              </p:custDataLst>
            </p:nvPr>
          </p:nvCxnSpPr>
          <p:spPr>
            <a:xfrm>
              <a:off x="9773" y="5549"/>
              <a:ext cx="75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>
              <p:custDataLst>
                <p:tags r:id="rId14"/>
              </p:custDataLst>
            </p:nvPr>
          </p:nvSpPr>
          <p:spPr>
            <a:xfrm>
              <a:off x="10577" y="5259"/>
              <a:ext cx="3642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注意它们的位置关系</a:t>
              </a:r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34" grpId="0" bldLvl="0" animBg="1"/>
      <p:bldP spid="34" grpId="1" animBg="1"/>
      <p:bldP spid="36" grpId="0" bldLvl="0" animBg="1"/>
      <p:bldP spid="3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3" name="Synergistically utilize technically sound portals with frictionless chains. Dramatically customize…"/>
          <p:cNvSpPr txBox="1"/>
          <p:nvPr/>
        </p:nvSpPr>
        <p:spPr>
          <a:xfrm>
            <a:off x="894080" y="1882775"/>
            <a:ext cx="9244965" cy="36893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0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400" ker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</a:t>
            </a:r>
            <a:endParaRPr lang="zh-CN" sz="2400" ker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过程分析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228725" y="160210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/>
              <a:t>4</a:t>
            </a:r>
            <a:r>
              <a:rPr lang="zh-CN" altLang="en-US" sz="2400"/>
              <a:t>、</a:t>
            </a:r>
            <a:r>
              <a:rPr lang="zh-CN" altLang="en-US" sz="2400">
                <a:sym typeface="+mn-ea"/>
              </a:rPr>
              <a:t>炫彩灯光秀</a:t>
            </a:r>
            <a:endParaRPr lang="zh-CN" altLang="en-US" sz="2400"/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1228725" y="2278380"/>
            <a:ext cx="905891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6096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根据对流水灯、呼吸灯、显示屏的使用理解，直行设计一个灯光秀作品，包含流水灯、呼吸灯、显示屏的综合效果展示。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2" grpId="0"/>
      <p:bldP spid="1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three</a:t>
            </a:r>
            <a:endParaRPr lang="en-US" altLang="zh-CN" sz="6600">
              <a:solidFill>
                <a:srgbClr val="264CDF"/>
              </a:solidFill>
              <a:cs typeface="+mn-ea"/>
              <a:sym typeface="+mn-lt"/>
            </a:endParaRPr>
          </a:p>
          <a:p>
            <a:pPr algn="ctr"/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3720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动手实践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ldLvl="0" animBg="1"/>
      <p:bldP spid="13" grpId="0" bldLvl="0" animBg="1"/>
      <p:bldP spid="14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275590" y="426720"/>
            <a:ext cx="5943600" cy="6858000"/>
          </a:xfrm>
          <a:prstGeom prst="rect">
            <a:avLst/>
          </a:prstGeom>
        </p:spPr>
      </p:pic>
      <p:sp>
        <p:nvSpPr>
          <p:cNvPr id="4" name="Graphic 2774"/>
          <p:cNvSpPr/>
          <p:nvPr/>
        </p:nvSpPr>
        <p:spPr>
          <a:xfrm flipH="1">
            <a:off x="3319843" y="837353"/>
            <a:ext cx="4097209" cy="5012074"/>
          </a:xfrm>
          <a:custGeom>
            <a:avLst/>
            <a:gdLst>
              <a:gd name="connsiteX0" fmla="*/ 0 w 7258050"/>
              <a:gd name="connsiteY0" fmla="*/ 4352925 h 4343400"/>
              <a:gd name="connsiteX1" fmla="*/ 2524125 w 7258050"/>
              <a:gd name="connsiteY1" fmla="*/ 3067050 h 4343400"/>
              <a:gd name="connsiteX2" fmla="*/ 3933825 w 7258050"/>
              <a:gd name="connsiteY2" fmla="*/ 2286000 h 4343400"/>
              <a:gd name="connsiteX3" fmla="*/ 4343400 w 7258050"/>
              <a:gd name="connsiteY3" fmla="*/ 2381250 h 4343400"/>
              <a:gd name="connsiteX4" fmla="*/ 4905375 w 7258050"/>
              <a:gd name="connsiteY4" fmla="*/ 2028825 h 4343400"/>
              <a:gd name="connsiteX5" fmla="*/ 5657850 w 7258050"/>
              <a:gd name="connsiteY5" fmla="*/ 1343025 h 4343400"/>
              <a:gd name="connsiteX6" fmla="*/ 6010275 w 7258050"/>
              <a:gd name="connsiteY6" fmla="*/ 1409700 h 4343400"/>
              <a:gd name="connsiteX7" fmla="*/ 7258050 w 7258050"/>
              <a:gd name="connsiteY7" fmla="*/ 0 h 4343400"/>
              <a:gd name="connsiteX0-1" fmla="*/ 0 w 7632944"/>
              <a:gd name="connsiteY0-2" fmla="*/ 4531153 h 4531153"/>
              <a:gd name="connsiteX1-3" fmla="*/ 2899019 w 7632944"/>
              <a:gd name="connsiteY1-4" fmla="*/ 3067050 h 4531153"/>
              <a:gd name="connsiteX2-5" fmla="*/ 4308719 w 7632944"/>
              <a:gd name="connsiteY2-6" fmla="*/ 2286000 h 4531153"/>
              <a:gd name="connsiteX3-7" fmla="*/ 4718294 w 7632944"/>
              <a:gd name="connsiteY3-8" fmla="*/ 2381250 h 4531153"/>
              <a:gd name="connsiteX4-9" fmla="*/ 5280269 w 7632944"/>
              <a:gd name="connsiteY4-10" fmla="*/ 2028825 h 4531153"/>
              <a:gd name="connsiteX5-11" fmla="*/ 6032744 w 7632944"/>
              <a:gd name="connsiteY5-12" fmla="*/ 1343025 h 4531153"/>
              <a:gd name="connsiteX6-13" fmla="*/ 6385169 w 7632944"/>
              <a:gd name="connsiteY6-14" fmla="*/ 1409700 h 4531153"/>
              <a:gd name="connsiteX7-15" fmla="*/ 7632944 w 7632944"/>
              <a:gd name="connsiteY7-16" fmla="*/ 0 h 4531153"/>
              <a:gd name="connsiteX0-17" fmla="*/ 0 w 5502400"/>
              <a:gd name="connsiteY0-18" fmla="*/ 4730159 h 4730159"/>
              <a:gd name="connsiteX1-19" fmla="*/ 768475 w 5502400"/>
              <a:gd name="connsiteY1-20" fmla="*/ 3067050 h 4730159"/>
              <a:gd name="connsiteX2-21" fmla="*/ 2178175 w 5502400"/>
              <a:gd name="connsiteY2-22" fmla="*/ 2286000 h 4730159"/>
              <a:gd name="connsiteX3-23" fmla="*/ 2587750 w 5502400"/>
              <a:gd name="connsiteY3-24" fmla="*/ 2381250 h 4730159"/>
              <a:gd name="connsiteX4-25" fmla="*/ 3149725 w 5502400"/>
              <a:gd name="connsiteY4-26" fmla="*/ 2028825 h 4730159"/>
              <a:gd name="connsiteX5-27" fmla="*/ 3902200 w 5502400"/>
              <a:gd name="connsiteY5-28" fmla="*/ 1343025 h 4730159"/>
              <a:gd name="connsiteX6-29" fmla="*/ 4254625 w 5502400"/>
              <a:gd name="connsiteY6-30" fmla="*/ 1409700 h 4730159"/>
              <a:gd name="connsiteX7-31" fmla="*/ 5502400 w 5502400"/>
              <a:gd name="connsiteY7-32" fmla="*/ 0 h 4730159"/>
              <a:gd name="connsiteX0-33" fmla="*/ 0 w 5502400"/>
              <a:gd name="connsiteY0-34" fmla="*/ 4730159 h 4730159"/>
              <a:gd name="connsiteX1-35" fmla="*/ 1306965 w 5502400"/>
              <a:gd name="connsiteY1-36" fmla="*/ 3945022 h 4730159"/>
              <a:gd name="connsiteX2-37" fmla="*/ 2178175 w 5502400"/>
              <a:gd name="connsiteY2-38" fmla="*/ 2286000 h 4730159"/>
              <a:gd name="connsiteX3-39" fmla="*/ 2587750 w 5502400"/>
              <a:gd name="connsiteY3-40" fmla="*/ 2381250 h 4730159"/>
              <a:gd name="connsiteX4-41" fmla="*/ 3149725 w 5502400"/>
              <a:gd name="connsiteY4-42" fmla="*/ 2028825 h 4730159"/>
              <a:gd name="connsiteX5-43" fmla="*/ 3902200 w 5502400"/>
              <a:gd name="connsiteY5-44" fmla="*/ 1343025 h 4730159"/>
              <a:gd name="connsiteX6-45" fmla="*/ 4254625 w 5502400"/>
              <a:gd name="connsiteY6-46" fmla="*/ 1409700 h 4730159"/>
              <a:gd name="connsiteX7-47" fmla="*/ 5502400 w 5502400"/>
              <a:gd name="connsiteY7-48" fmla="*/ 0 h 4730159"/>
              <a:gd name="connsiteX0-49" fmla="*/ 0 w 5502400"/>
              <a:gd name="connsiteY0-50" fmla="*/ 4730159 h 4730159"/>
              <a:gd name="connsiteX1-51" fmla="*/ 1306965 w 5502400"/>
              <a:gd name="connsiteY1-52" fmla="*/ 3945022 h 4730159"/>
              <a:gd name="connsiteX2-53" fmla="*/ 2505951 w 5502400"/>
              <a:gd name="connsiteY2-54" fmla="*/ 2625482 h 4730159"/>
              <a:gd name="connsiteX3-55" fmla="*/ 2587750 w 5502400"/>
              <a:gd name="connsiteY3-56" fmla="*/ 2381250 h 4730159"/>
              <a:gd name="connsiteX4-57" fmla="*/ 3149725 w 5502400"/>
              <a:gd name="connsiteY4-58" fmla="*/ 2028825 h 4730159"/>
              <a:gd name="connsiteX5-59" fmla="*/ 3902200 w 5502400"/>
              <a:gd name="connsiteY5-60" fmla="*/ 1343025 h 4730159"/>
              <a:gd name="connsiteX6-61" fmla="*/ 4254625 w 5502400"/>
              <a:gd name="connsiteY6-62" fmla="*/ 1409700 h 4730159"/>
              <a:gd name="connsiteX7-63" fmla="*/ 5502400 w 5502400"/>
              <a:gd name="connsiteY7-64" fmla="*/ 0 h 4730159"/>
              <a:gd name="connsiteX0-65" fmla="*/ 0 w 5502400"/>
              <a:gd name="connsiteY0-66" fmla="*/ 4730159 h 4730159"/>
              <a:gd name="connsiteX1-67" fmla="*/ 1306965 w 5502400"/>
              <a:gd name="connsiteY1-68" fmla="*/ 3945022 h 4730159"/>
              <a:gd name="connsiteX2-69" fmla="*/ 2505951 w 5502400"/>
              <a:gd name="connsiteY2-70" fmla="*/ 2625482 h 4730159"/>
              <a:gd name="connsiteX3-71" fmla="*/ 2587750 w 5502400"/>
              <a:gd name="connsiteY3-72" fmla="*/ 2381250 h 4730159"/>
              <a:gd name="connsiteX4-73" fmla="*/ 3512620 w 5502400"/>
              <a:gd name="connsiteY4-74" fmla="*/ 2157595 h 4730159"/>
              <a:gd name="connsiteX5-75" fmla="*/ 3902200 w 5502400"/>
              <a:gd name="connsiteY5-76" fmla="*/ 1343025 h 4730159"/>
              <a:gd name="connsiteX6-77" fmla="*/ 4254625 w 5502400"/>
              <a:gd name="connsiteY6-78" fmla="*/ 1409700 h 4730159"/>
              <a:gd name="connsiteX7-79" fmla="*/ 5502400 w 5502400"/>
              <a:gd name="connsiteY7-80" fmla="*/ 0 h 4730159"/>
              <a:gd name="connsiteX0-81" fmla="*/ 0 w 5502400"/>
              <a:gd name="connsiteY0-82" fmla="*/ 4730159 h 4730159"/>
              <a:gd name="connsiteX1-83" fmla="*/ 1306965 w 5502400"/>
              <a:gd name="connsiteY1-84" fmla="*/ 3945022 h 4730159"/>
              <a:gd name="connsiteX2-85" fmla="*/ 2505951 w 5502400"/>
              <a:gd name="connsiteY2-86" fmla="*/ 2625482 h 4730159"/>
              <a:gd name="connsiteX3-87" fmla="*/ 2587750 w 5502400"/>
              <a:gd name="connsiteY3-88" fmla="*/ 2381250 h 4730159"/>
              <a:gd name="connsiteX4-89" fmla="*/ 3512620 w 5502400"/>
              <a:gd name="connsiteY4-90" fmla="*/ 2157595 h 4730159"/>
              <a:gd name="connsiteX5-91" fmla="*/ 3902200 w 5502400"/>
              <a:gd name="connsiteY5-92" fmla="*/ 1343025 h 4730159"/>
              <a:gd name="connsiteX6-93" fmla="*/ 4816527 w 5502400"/>
              <a:gd name="connsiteY6-94" fmla="*/ 882918 h 4730159"/>
              <a:gd name="connsiteX7-95" fmla="*/ 5502400 w 5502400"/>
              <a:gd name="connsiteY7-96" fmla="*/ 0 h 4730159"/>
              <a:gd name="connsiteX0-97" fmla="*/ 0 w 5502400"/>
              <a:gd name="connsiteY0-98" fmla="*/ 4730159 h 4730159"/>
              <a:gd name="connsiteX1-99" fmla="*/ 1306965 w 5502400"/>
              <a:gd name="connsiteY1-100" fmla="*/ 3945022 h 4730159"/>
              <a:gd name="connsiteX2-101" fmla="*/ 2505951 w 5502400"/>
              <a:gd name="connsiteY2-102" fmla="*/ 2625482 h 4730159"/>
              <a:gd name="connsiteX3-103" fmla="*/ 2587750 w 5502400"/>
              <a:gd name="connsiteY3-104" fmla="*/ 2381250 h 4730159"/>
              <a:gd name="connsiteX4-105" fmla="*/ 3512620 w 5502400"/>
              <a:gd name="connsiteY4-106" fmla="*/ 2157595 h 4730159"/>
              <a:gd name="connsiteX5-107" fmla="*/ 4335333 w 5502400"/>
              <a:gd name="connsiteY5-108" fmla="*/ 886480 h 4730159"/>
              <a:gd name="connsiteX6-109" fmla="*/ 4816527 w 5502400"/>
              <a:gd name="connsiteY6-110" fmla="*/ 882918 h 4730159"/>
              <a:gd name="connsiteX7-111" fmla="*/ 5502400 w 5502400"/>
              <a:gd name="connsiteY7-112" fmla="*/ 0 h 4730159"/>
              <a:gd name="connsiteX0-113" fmla="*/ 0 w 5502400"/>
              <a:gd name="connsiteY0-114" fmla="*/ 4730159 h 4730159"/>
              <a:gd name="connsiteX1-115" fmla="*/ 1306965 w 5502400"/>
              <a:gd name="connsiteY1-116" fmla="*/ 3945022 h 4730159"/>
              <a:gd name="connsiteX2-117" fmla="*/ 2505951 w 5502400"/>
              <a:gd name="connsiteY2-118" fmla="*/ 2625482 h 4730159"/>
              <a:gd name="connsiteX3-119" fmla="*/ 2587750 w 5502400"/>
              <a:gd name="connsiteY3-120" fmla="*/ 2381250 h 4730159"/>
              <a:gd name="connsiteX4-121" fmla="*/ 3617977 w 5502400"/>
              <a:gd name="connsiteY4-122" fmla="*/ 2344895 h 4730159"/>
              <a:gd name="connsiteX5-123" fmla="*/ 4335333 w 5502400"/>
              <a:gd name="connsiteY5-124" fmla="*/ 886480 h 4730159"/>
              <a:gd name="connsiteX6-125" fmla="*/ 4816527 w 5502400"/>
              <a:gd name="connsiteY6-126" fmla="*/ 882918 h 4730159"/>
              <a:gd name="connsiteX7-127" fmla="*/ 5502400 w 5502400"/>
              <a:gd name="connsiteY7-128" fmla="*/ 0 h 4730159"/>
              <a:gd name="connsiteX0-129" fmla="*/ 0 w 5502400"/>
              <a:gd name="connsiteY0-130" fmla="*/ 4730159 h 4730159"/>
              <a:gd name="connsiteX1-131" fmla="*/ 1306965 w 5502400"/>
              <a:gd name="connsiteY1-132" fmla="*/ 3945022 h 4730159"/>
              <a:gd name="connsiteX2-133" fmla="*/ 2505951 w 5502400"/>
              <a:gd name="connsiteY2-134" fmla="*/ 2625482 h 4730159"/>
              <a:gd name="connsiteX3-135" fmla="*/ 3184771 w 5502400"/>
              <a:gd name="connsiteY3-136" fmla="*/ 2568551 h 4730159"/>
              <a:gd name="connsiteX4-137" fmla="*/ 3617977 w 5502400"/>
              <a:gd name="connsiteY4-138" fmla="*/ 2344895 h 4730159"/>
              <a:gd name="connsiteX5-139" fmla="*/ 4335333 w 5502400"/>
              <a:gd name="connsiteY5-140" fmla="*/ 886480 h 4730159"/>
              <a:gd name="connsiteX6-141" fmla="*/ 4816527 w 5502400"/>
              <a:gd name="connsiteY6-142" fmla="*/ 882918 h 4730159"/>
              <a:gd name="connsiteX7-143" fmla="*/ 5502400 w 5502400"/>
              <a:gd name="connsiteY7-144" fmla="*/ 0 h 4730159"/>
              <a:gd name="connsiteX0-145" fmla="*/ 0 w 5502400"/>
              <a:gd name="connsiteY0-146" fmla="*/ 4730159 h 4730159"/>
              <a:gd name="connsiteX1-147" fmla="*/ 1306965 w 5502400"/>
              <a:gd name="connsiteY1-148" fmla="*/ 3945022 h 4730159"/>
              <a:gd name="connsiteX2-149" fmla="*/ 2974203 w 5502400"/>
              <a:gd name="connsiteY2-150" fmla="*/ 3046908 h 4730159"/>
              <a:gd name="connsiteX3-151" fmla="*/ 3184771 w 5502400"/>
              <a:gd name="connsiteY3-152" fmla="*/ 2568551 h 4730159"/>
              <a:gd name="connsiteX4-153" fmla="*/ 3617977 w 5502400"/>
              <a:gd name="connsiteY4-154" fmla="*/ 2344895 h 4730159"/>
              <a:gd name="connsiteX5-155" fmla="*/ 4335333 w 5502400"/>
              <a:gd name="connsiteY5-156" fmla="*/ 886480 h 4730159"/>
              <a:gd name="connsiteX6-157" fmla="*/ 4816527 w 5502400"/>
              <a:gd name="connsiteY6-158" fmla="*/ 882918 h 4730159"/>
              <a:gd name="connsiteX7-159" fmla="*/ 5502400 w 5502400"/>
              <a:gd name="connsiteY7-160" fmla="*/ 0 h 4730159"/>
              <a:gd name="connsiteX0-161" fmla="*/ 0 w 5502400"/>
              <a:gd name="connsiteY0-162" fmla="*/ 4730159 h 4730159"/>
              <a:gd name="connsiteX1-163" fmla="*/ 2196643 w 5502400"/>
              <a:gd name="connsiteY1-164" fmla="*/ 4003554 h 4730159"/>
              <a:gd name="connsiteX2-165" fmla="*/ 2974203 w 5502400"/>
              <a:gd name="connsiteY2-166" fmla="*/ 3046908 h 4730159"/>
              <a:gd name="connsiteX3-167" fmla="*/ 3184771 w 5502400"/>
              <a:gd name="connsiteY3-168" fmla="*/ 2568551 h 4730159"/>
              <a:gd name="connsiteX4-169" fmla="*/ 3617977 w 5502400"/>
              <a:gd name="connsiteY4-170" fmla="*/ 2344895 h 4730159"/>
              <a:gd name="connsiteX5-171" fmla="*/ 4335333 w 5502400"/>
              <a:gd name="connsiteY5-172" fmla="*/ 886480 h 4730159"/>
              <a:gd name="connsiteX6-173" fmla="*/ 4816527 w 5502400"/>
              <a:gd name="connsiteY6-174" fmla="*/ 882918 h 4730159"/>
              <a:gd name="connsiteX7-175" fmla="*/ 5502400 w 5502400"/>
              <a:gd name="connsiteY7-176" fmla="*/ 0 h 4730159"/>
              <a:gd name="connsiteX0-177" fmla="*/ 0 w 5291686"/>
              <a:gd name="connsiteY0-178" fmla="*/ 4823809 h 4823809"/>
              <a:gd name="connsiteX1-179" fmla="*/ 1985929 w 5291686"/>
              <a:gd name="connsiteY1-180" fmla="*/ 4003554 h 4823809"/>
              <a:gd name="connsiteX2-181" fmla="*/ 2763489 w 5291686"/>
              <a:gd name="connsiteY2-182" fmla="*/ 3046908 h 4823809"/>
              <a:gd name="connsiteX3-183" fmla="*/ 2974057 w 5291686"/>
              <a:gd name="connsiteY3-184" fmla="*/ 2568551 h 4823809"/>
              <a:gd name="connsiteX4-185" fmla="*/ 3407263 w 5291686"/>
              <a:gd name="connsiteY4-186" fmla="*/ 2344895 h 4823809"/>
              <a:gd name="connsiteX5-187" fmla="*/ 4124619 w 5291686"/>
              <a:gd name="connsiteY5-188" fmla="*/ 886480 h 4823809"/>
              <a:gd name="connsiteX6-189" fmla="*/ 4605813 w 5291686"/>
              <a:gd name="connsiteY6-190" fmla="*/ 882918 h 4823809"/>
              <a:gd name="connsiteX7-191" fmla="*/ 5291686 w 5291686"/>
              <a:gd name="connsiteY7-192" fmla="*/ 0 h 4823809"/>
              <a:gd name="connsiteX0-193" fmla="*/ 0 w 5198036"/>
              <a:gd name="connsiteY0-194" fmla="*/ 4812103 h 4812103"/>
              <a:gd name="connsiteX1-195" fmla="*/ 1985929 w 5198036"/>
              <a:gd name="connsiteY1-196" fmla="*/ 3991848 h 4812103"/>
              <a:gd name="connsiteX2-197" fmla="*/ 2763489 w 5198036"/>
              <a:gd name="connsiteY2-198" fmla="*/ 3035202 h 4812103"/>
              <a:gd name="connsiteX3-199" fmla="*/ 2974057 w 5198036"/>
              <a:gd name="connsiteY3-200" fmla="*/ 2556845 h 4812103"/>
              <a:gd name="connsiteX4-201" fmla="*/ 3407263 w 5198036"/>
              <a:gd name="connsiteY4-202" fmla="*/ 2333189 h 4812103"/>
              <a:gd name="connsiteX5-203" fmla="*/ 4124619 w 5198036"/>
              <a:gd name="connsiteY5-204" fmla="*/ 874774 h 4812103"/>
              <a:gd name="connsiteX6-205" fmla="*/ 4605813 w 5198036"/>
              <a:gd name="connsiteY6-206" fmla="*/ 871212 h 4812103"/>
              <a:gd name="connsiteX7-207" fmla="*/ 5198036 w 5198036"/>
              <a:gd name="connsiteY7-208" fmla="*/ 0 h 4812103"/>
              <a:gd name="connsiteX0-209" fmla="*/ 0 w 5198036"/>
              <a:gd name="connsiteY0-210" fmla="*/ 4812103 h 4812103"/>
              <a:gd name="connsiteX1-211" fmla="*/ 1985929 w 5198036"/>
              <a:gd name="connsiteY1-212" fmla="*/ 3991848 h 4812103"/>
              <a:gd name="connsiteX2-213" fmla="*/ 2763489 w 5198036"/>
              <a:gd name="connsiteY2-214" fmla="*/ 3035202 h 4812103"/>
              <a:gd name="connsiteX3-215" fmla="*/ 2974057 w 5198036"/>
              <a:gd name="connsiteY3-216" fmla="*/ 2556845 h 4812103"/>
              <a:gd name="connsiteX4-217" fmla="*/ 3711627 w 5198036"/>
              <a:gd name="connsiteY4-218" fmla="*/ 2169301 h 4812103"/>
              <a:gd name="connsiteX5-219" fmla="*/ 4124619 w 5198036"/>
              <a:gd name="connsiteY5-220" fmla="*/ 874774 h 4812103"/>
              <a:gd name="connsiteX6-221" fmla="*/ 4605813 w 5198036"/>
              <a:gd name="connsiteY6-222" fmla="*/ 871212 h 4812103"/>
              <a:gd name="connsiteX7-223" fmla="*/ 5198036 w 5198036"/>
              <a:gd name="connsiteY7-224" fmla="*/ 0 h 4812103"/>
              <a:gd name="connsiteX0-225" fmla="*/ 0 w 5198036"/>
              <a:gd name="connsiteY0-226" fmla="*/ 4812103 h 4812103"/>
              <a:gd name="connsiteX1-227" fmla="*/ 1985929 w 5198036"/>
              <a:gd name="connsiteY1-228" fmla="*/ 3991848 h 4812103"/>
              <a:gd name="connsiteX2-229" fmla="*/ 2763489 w 5198036"/>
              <a:gd name="connsiteY2-230" fmla="*/ 3035202 h 4812103"/>
              <a:gd name="connsiteX3-231" fmla="*/ 3126238 w 5198036"/>
              <a:gd name="connsiteY3-232" fmla="*/ 2369544 h 4812103"/>
              <a:gd name="connsiteX4-233" fmla="*/ 3711627 w 5198036"/>
              <a:gd name="connsiteY4-234" fmla="*/ 2169301 h 4812103"/>
              <a:gd name="connsiteX5-235" fmla="*/ 4124619 w 5198036"/>
              <a:gd name="connsiteY5-236" fmla="*/ 874774 h 4812103"/>
              <a:gd name="connsiteX6-237" fmla="*/ 4605813 w 5198036"/>
              <a:gd name="connsiteY6-238" fmla="*/ 871212 h 4812103"/>
              <a:gd name="connsiteX7-239" fmla="*/ 5198036 w 5198036"/>
              <a:gd name="connsiteY7-240" fmla="*/ 0 h 4812103"/>
              <a:gd name="connsiteX0-241" fmla="*/ 0 w 5198036"/>
              <a:gd name="connsiteY0-242" fmla="*/ 4812103 h 4812103"/>
              <a:gd name="connsiteX1-243" fmla="*/ 1985929 w 5198036"/>
              <a:gd name="connsiteY1-244" fmla="*/ 3991848 h 4812103"/>
              <a:gd name="connsiteX2-245" fmla="*/ 2950789 w 5198036"/>
              <a:gd name="connsiteY2-246" fmla="*/ 3082027 h 4812103"/>
              <a:gd name="connsiteX3-247" fmla="*/ 3126238 w 5198036"/>
              <a:gd name="connsiteY3-248" fmla="*/ 2369544 h 4812103"/>
              <a:gd name="connsiteX4-249" fmla="*/ 3711627 w 5198036"/>
              <a:gd name="connsiteY4-250" fmla="*/ 2169301 h 4812103"/>
              <a:gd name="connsiteX5-251" fmla="*/ 4124619 w 5198036"/>
              <a:gd name="connsiteY5-252" fmla="*/ 874774 h 4812103"/>
              <a:gd name="connsiteX6-253" fmla="*/ 4605813 w 5198036"/>
              <a:gd name="connsiteY6-254" fmla="*/ 871212 h 4812103"/>
              <a:gd name="connsiteX7-255" fmla="*/ 5198036 w 5198036"/>
              <a:gd name="connsiteY7-256" fmla="*/ 0 h 4812103"/>
              <a:gd name="connsiteX0-257" fmla="*/ 0 w 5198036"/>
              <a:gd name="connsiteY0-258" fmla="*/ 4812103 h 4812103"/>
              <a:gd name="connsiteX1-259" fmla="*/ 2220055 w 5198036"/>
              <a:gd name="connsiteY1-260" fmla="*/ 3968436 h 4812103"/>
              <a:gd name="connsiteX2-261" fmla="*/ 2950789 w 5198036"/>
              <a:gd name="connsiteY2-262" fmla="*/ 3082027 h 4812103"/>
              <a:gd name="connsiteX3-263" fmla="*/ 3126238 w 5198036"/>
              <a:gd name="connsiteY3-264" fmla="*/ 2369544 h 4812103"/>
              <a:gd name="connsiteX4-265" fmla="*/ 3711627 w 5198036"/>
              <a:gd name="connsiteY4-266" fmla="*/ 2169301 h 4812103"/>
              <a:gd name="connsiteX5-267" fmla="*/ 4124619 w 5198036"/>
              <a:gd name="connsiteY5-268" fmla="*/ 874774 h 4812103"/>
              <a:gd name="connsiteX6-269" fmla="*/ 4605813 w 5198036"/>
              <a:gd name="connsiteY6-270" fmla="*/ 871212 h 4812103"/>
              <a:gd name="connsiteX7-271" fmla="*/ 5198036 w 5198036"/>
              <a:gd name="connsiteY7-272" fmla="*/ 0 h 4812103"/>
              <a:gd name="connsiteX0-273" fmla="*/ 0 w 4390302"/>
              <a:gd name="connsiteY0-274" fmla="*/ 4800397 h 4800397"/>
              <a:gd name="connsiteX1-275" fmla="*/ 1412321 w 4390302"/>
              <a:gd name="connsiteY1-276" fmla="*/ 3968436 h 4800397"/>
              <a:gd name="connsiteX2-277" fmla="*/ 2143055 w 4390302"/>
              <a:gd name="connsiteY2-278" fmla="*/ 3082027 h 4800397"/>
              <a:gd name="connsiteX3-279" fmla="*/ 2318504 w 4390302"/>
              <a:gd name="connsiteY3-280" fmla="*/ 2369544 h 4800397"/>
              <a:gd name="connsiteX4-281" fmla="*/ 2903893 w 4390302"/>
              <a:gd name="connsiteY4-282" fmla="*/ 2169301 h 4800397"/>
              <a:gd name="connsiteX5-283" fmla="*/ 3316885 w 4390302"/>
              <a:gd name="connsiteY5-284" fmla="*/ 874774 h 4800397"/>
              <a:gd name="connsiteX6-285" fmla="*/ 3798079 w 4390302"/>
              <a:gd name="connsiteY6-286" fmla="*/ 871212 h 4800397"/>
              <a:gd name="connsiteX7-287" fmla="*/ 4390302 w 4390302"/>
              <a:gd name="connsiteY7-288" fmla="*/ 0 h 4800397"/>
              <a:gd name="connsiteX0-289" fmla="*/ 0 w 4390302"/>
              <a:gd name="connsiteY0-290" fmla="*/ 4800397 h 4800397"/>
              <a:gd name="connsiteX1-291" fmla="*/ 1412321 w 4390302"/>
              <a:gd name="connsiteY1-292" fmla="*/ 3968436 h 4800397"/>
              <a:gd name="connsiteX2-293" fmla="*/ 2143055 w 4390302"/>
              <a:gd name="connsiteY2-294" fmla="*/ 3082027 h 4800397"/>
              <a:gd name="connsiteX3-295" fmla="*/ 2295091 w 4390302"/>
              <a:gd name="connsiteY3-296" fmla="*/ 2217362 h 4800397"/>
              <a:gd name="connsiteX4-297" fmla="*/ 2903893 w 4390302"/>
              <a:gd name="connsiteY4-298" fmla="*/ 2169301 h 4800397"/>
              <a:gd name="connsiteX5-299" fmla="*/ 3316885 w 4390302"/>
              <a:gd name="connsiteY5-300" fmla="*/ 874774 h 4800397"/>
              <a:gd name="connsiteX6-301" fmla="*/ 3798079 w 4390302"/>
              <a:gd name="connsiteY6-302" fmla="*/ 871212 h 4800397"/>
              <a:gd name="connsiteX7-303" fmla="*/ 4390302 w 4390302"/>
              <a:gd name="connsiteY7-304" fmla="*/ 0 h 4800397"/>
              <a:gd name="connsiteX0-305" fmla="*/ 0 w 4390302"/>
              <a:gd name="connsiteY0-306" fmla="*/ 4800397 h 4800397"/>
              <a:gd name="connsiteX1-307" fmla="*/ 1084545 w 4390302"/>
              <a:gd name="connsiteY1-308" fmla="*/ 3710898 h 4800397"/>
              <a:gd name="connsiteX2-309" fmla="*/ 2143055 w 4390302"/>
              <a:gd name="connsiteY2-310" fmla="*/ 3082027 h 4800397"/>
              <a:gd name="connsiteX3-311" fmla="*/ 2295091 w 4390302"/>
              <a:gd name="connsiteY3-312" fmla="*/ 2217362 h 4800397"/>
              <a:gd name="connsiteX4-313" fmla="*/ 2903893 w 4390302"/>
              <a:gd name="connsiteY4-314" fmla="*/ 2169301 h 4800397"/>
              <a:gd name="connsiteX5-315" fmla="*/ 3316885 w 4390302"/>
              <a:gd name="connsiteY5-316" fmla="*/ 874774 h 4800397"/>
              <a:gd name="connsiteX6-317" fmla="*/ 3798079 w 4390302"/>
              <a:gd name="connsiteY6-318" fmla="*/ 871212 h 4800397"/>
              <a:gd name="connsiteX7-319" fmla="*/ 4390302 w 4390302"/>
              <a:gd name="connsiteY7-320" fmla="*/ 0 h 4800397"/>
              <a:gd name="connsiteX0-321" fmla="*/ 0 w 4390302"/>
              <a:gd name="connsiteY0-322" fmla="*/ 4800397 h 4800397"/>
              <a:gd name="connsiteX1-323" fmla="*/ 1084545 w 4390302"/>
              <a:gd name="connsiteY1-324" fmla="*/ 3710898 h 4800397"/>
              <a:gd name="connsiteX2-325" fmla="*/ 2143055 w 4390302"/>
              <a:gd name="connsiteY2-326" fmla="*/ 3082027 h 4800397"/>
              <a:gd name="connsiteX3-327" fmla="*/ 2356549 w 4390302"/>
              <a:gd name="connsiteY3-328" fmla="*/ 2524652 h 4800397"/>
              <a:gd name="connsiteX4-329" fmla="*/ 2903893 w 4390302"/>
              <a:gd name="connsiteY4-330" fmla="*/ 2169301 h 4800397"/>
              <a:gd name="connsiteX5-331" fmla="*/ 3316885 w 4390302"/>
              <a:gd name="connsiteY5-332" fmla="*/ 874774 h 4800397"/>
              <a:gd name="connsiteX6-333" fmla="*/ 3798079 w 4390302"/>
              <a:gd name="connsiteY6-334" fmla="*/ 871212 h 4800397"/>
              <a:gd name="connsiteX7-335" fmla="*/ 4390302 w 4390302"/>
              <a:gd name="connsiteY7-336" fmla="*/ 0 h 4800397"/>
              <a:gd name="connsiteX0-337" fmla="*/ 1213 w 3305757"/>
              <a:gd name="connsiteY0-338" fmla="*/ 4042415 h 4042415"/>
              <a:gd name="connsiteX1-339" fmla="*/ 0 w 3305757"/>
              <a:gd name="connsiteY1-340" fmla="*/ 3710898 h 4042415"/>
              <a:gd name="connsiteX2-341" fmla="*/ 1058510 w 3305757"/>
              <a:gd name="connsiteY2-342" fmla="*/ 3082027 h 4042415"/>
              <a:gd name="connsiteX3-343" fmla="*/ 1272004 w 3305757"/>
              <a:gd name="connsiteY3-344" fmla="*/ 2524652 h 4042415"/>
              <a:gd name="connsiteX4-345" fmla="*/ 1819348 w 3305757"/>
              <a:gd name="connsiteY4-346" fmla="*/ 2169301 h 4042415"/>
              <a:gd name="connsiteX5-347" fmla="*/ 2232340 w 3305757"/>
              <a:gd name="connsiteY5-348" fmla="*/ 874774 h 4042415"/>
              <a:gd name="connsiteX6-349" fmla="*/ 2713534 w 3305757"/>
              <a:gd name="connsiteY6-350" fmla="*/ 871212 h 4042415"/>
              <a:gd name="connsiteX7-351" fmla="*/ 3305757 w 3305757"/>
              <a:gd name="connsiteY7-352" fmla="*/ 0 h 4042415"/>
              <a:gd name="connsiteX0-353" fmla="*/ 1 w 3304545"/>
              <a:gd name="connsiteY0-354" fmla="*/ 4042415 h 4042415"/>
              <a:gd name="connsiteX1-355" fmla="*/ 336807 w 3304545"/>
              <a:gd name="connsiteY1-356" fmla="*/ 3485552 h 4042415"/>
              <a:gd name="connsiteX2-357" fmla="*/ 1057298 w 3304545"/>
              <a:gd name="connsiteY2-358" fmla="*/ 3082027 h 4042415"/>
              <a:gd name="connsiteX3-359" fmla="*/ 1270792 w 3304545"/>
              <a:gd name="connsiteY3-360" fmla="*/ 2524652 h 4042415"/>
              <a:gd name="connsiteX4-361" fmla="*/ 1818136 w 3304545"/>
              <a:gd name="connsiteY4-362" fmla="*/ 2169301 h 4042415"/>
              <a:gd name="connsiteX5-363" fmla="*/ 2231128 w 3304545"/>
              <a:gd name="connsiteY5-364" fmla="*/ 874774 h 4042415"/>
              <a:gd name="connsiteX6-365" fmla="*/ 2712322 w 3304545"/>
              <a:gd name="connsiteY6-366" fmla="*/ 871212 h 4042415"/>
              <a:gd name="connsiteX7-367" fmla="*/ 3304545 w 3304545"/>
              <a:gd name="connsiteY7-368" fmla="*/ 0 h 4042415"/>
              <a:gd name="connsiteX0-369" fmla="*/ 1 w 3304545"/>
              <a:gd name="connsiteY0-370" fmla="*/ 4042415 h 4042415"/>
              <a:gd name="connsiteX1-371" fmla="*/ 336807 w 3304545"/>
              <a:gd name="connsiteY1-372" fmla="*/ 3485552 h 4042415"/>
              <a:gd name="connsiteX2-373" fmla="*/ 1057298 w 3304545"/>
              <a:gd name="connsiteY2-374" fmla="*/ 3082027 h 4042415"/>
              <a:gd name="connsiteX3-375" fmla="*/ 1270792 w 3304545"/>
              <a:gd name="connsiteY3-376" fmla="*/ 2524652 h 4042415"/>
              <a:gd name="connsiteX4-377" fmla="*/ 1818136 w 3304545"/>
              <a:gd name="connsiteY4-378" fmla="*/ 2169301 h 4042415"/>
              <a:gd name="connsiteX5-379" fmla="*/ 2231128 w 3304545"/>
              <a:gd name="connsiteY5-380" fmla="*/ 874774 h 4042415"/>
              <a:gd name="connsiteX6-381" fmla="*/ 2927425 w 3304545"/>
              <a:gd name="connsiteY6-382" fmla="*/ 563922 h 4042415"/>
              <a:gd name="connsiteX7-383" fmla="*/ 3304545 w 3304545"/>
              <a:gd name="connsiteY7-384" fmla="*/ 0 h 4042415"/>
              <a:gd name="connsiteX0-385" fmla="*/ 1 w 3304545"/>
              <a:gd name="connsiteY0-386" fmla="*/ 4042415 h 4042415"/>
              <a:gd name="connsiteX1-387" fmla="*/ 613368 w 3304545"/>
              <a:gd name="connsiteY1-388" fmla="*/ 3680169 h 4042415"/>
              <a:gd name="connsiteX2-389" fmla="*/ 1057298 w 3304545"/>
              <a:gd name="connsiteY2-390" fmla="*/ 3082027 h 4042415"/>
              <a:gd name="connsiteX3-391" fmla="*/ 1270792 w 3304545"/>
              <a:gd name="connsiteY3-392" fmla="*/ 2524652 h 4042415"/>
              <a:gd name="connsiteX4-393" fmla="*/ 1818136 w 3304545"/>
              <a:gd name="connsiteY4-394" fmla="*/ 2169301 h 4042415"/>
              <a:gd name="connsiteX5-395" fmla="*/ 2231128 w 3304545"/>
              <a:gd name="connsiteY5-396" fmla="*/ 874774 h 4042415"/>
              <a:gd name="connsiteX6-397" fmla="*/ 2927425 w 3304545"/>
              <a:gd name="connsiteY6-398" fmla="*/ 563922 h 4042415"/>
              <a:gd name="connsiteX7-399" fmla="*/ 3304545 w 3304545"/>
              <a:gd name="connsiteY7-400" fmla="*/ 0 h 4042415"/>
              <a:gd name="connsiteX0-401" fmla="*/ 1 w 3304545"/>
              <a:gd name="connsiteY0-402" fmla="*/ 4042415 h 4042415"/>
              <a:gd name="connsiteX1-403" fmla="*/ 613368 w 3304545"/>
              <a:gd name="connsiteY1-404" fmla="*/ 3680169 h 4042415"/>
              <a:gd name="connsiteX2-405" fmla="*/ 1057298 w 3304545"/>
              <a:gd name="connsiteY2-406" fmla="*/ 3082027 h 4042415"/>
              <a:gd name="connsiteX3-407" fmla="*/ 1270792 w 3304545"/>
              <a:gd name="connsiteY3-408" fmla="*/ 2524652 h 4042415"/>
              <a:gd name="connsiteX4-409" fmla="*/ 1818136 w 3304545"/>
              <a:gd name="connsiteY4-410" fmla="*/ 2169301 h 4042415"/>
              <a:gd name="connsiteX5-411" fmla="*/ 2487203 w 3304545"/>
              <a:gd name="connsiteY5-412" fmla="*/ 956718 h 4042415"/>
              <a:gd name="connsiteX6-413" fmla="*/ 2927425 w 3304545"/>
              <a:gd name="connsiteY6-414" fmla="*/ 563922 h 4042415"/>
              <a:gd name="connsiteX7-415" fmla="*/ 3304545 w 3304545"/>
              <a:gd name="connsiteY7-416" fmla="*/ 0 h 404241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3304545" h="4042415">
                <a:moveTo>
                  <a:pt x="1" y="4042415"/>
                </a:moveTo>
                <a:cubicBezTo>
                  <a:pt x="-403" y="3931909"/>
                  <a:pt x="613772" y="3790675"/>
                  <a:pt x="613368" y="3680169"/>
                </a:cubicBezTo>
                <a:lnTo>
                  <a:pt x="1057298" y="3082027"/>
                </a:lnTo>
                <a:lnTo>
                  <a:pt x="1270792" y="2524652"/>
                </a:lnTo>
                <a:lnTo>
                  <a:pt x="1818136" y="2169301"/>
                </a:lnTo>
                <a:lnTo>
                  <a:pt x="2487203" y="956718"/>
                </a:lnTo>
                <a:lnTo>
                  <a:pt x="2927425" y="563922"/>
                </a:lnTo>
                <a:lnTo>
                  <a:pt x="3304545" y="0"/>
                </a:lnTo>
              </a:path>
            </a:pathLst>
          </a:custGeom>
          <a:noFill/>
          <a:ln w="25400" cap="rnd">
            <a:solidFill>
              <a:srgbClr val="532DB9"/>
            </a:solidFill>
            <a:prstDash val="solid"/>
            <a:round/>
            <a:tailEnd type="arrow"/>
          </a:ln>
        </p:spPr>
        <p:txBody>
          <a:bodyPr rtlCol="0" anchor="ctr"/>
          <a:lstStyle/>
          <a:p>
            <a:endParaRPr lang="en-ID">
              <a:cs typeface="+mn-ea"/>
              <a:sym typeface="+mn-lt"/>
            </a:endParaRPr>
          </a:p>
        </p:txBody>
      </p:sp>
      <p:sp>
        <p:nvSpPr>
          <p:cNvPr id="5" name="Oval 247"/>
          <p:cNvSpPr/>
          <p:nvPr/>
        </p:nvSpPr>
        <p:spPr>
          <a:xfrm flipH="1">
            <a:off x="4139049" y="1854018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6" name="Oval 261"/>
          <p:cNvSpPr/>
          <p:nvPr/>
        </p:nvSpPr>
        <p:spPr>
          <a:xfrm flipH="1">
            <a:off x="5033359" y="3291295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7" name="Oval 262"/>
          <p:cNvSpPr/>
          <p:nvPr/>
        </p:nvSpPr>
        <p:spPr>
          <a:xfrm flipH="1">
            <a:off x="6041548" y="4557031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750383" y="1422242"/>
            <a:ext cx="3909110" cy="739934"/>
            <a:chOff x="963832" y="1906354"/>
            <a:chExt cx="4126328" cy="781050"/>
          </a:xfrm>
        </p:grpSpPr>
        <p:sp>
          <p:nvSpPr>
            <p:cNvPr id="11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3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1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炫彩灯光秀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5" name="Oval 262"/>
          <p:cNvSpPr/>
          <p:nvPr/>
        </p:nvSpPr>
        <p:spPr>
          <a:xfrm flipH="1">
            <a:off x="7265355" y="5627064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558883" y="2642702"/>
            <a:ext cx="3909110" cy="739934"/>
            <a:chOff x="963832" y="1906354"/>
            <a:chExt cx="4126328" cy="781050"/>
          </a:xfrm>
        </p:grpSpPr>
        <p:sp>
          <p:nvSpPr>
            <p:cNvPr id="17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2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过程分析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464771" y="3868668"/>
            <a:ext cx="3909110" cy="739934"/>
            <a:chOff x="963832" y="1906354"/>
            <a:chExt cx="4126328" cy="781050"/>
          </a:xfrm>
        </p:grpSpPr>
        <p:sp>
          <p:nvSpPr>
            <p:cNvPr id="22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4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3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动手实践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754677" y="5106098"/>
            <a:ext cx="3909110" cy="739934"/>
            <a:chOff x="963832" y="1906354"/>
            <a:chExt cx="4126328" cy="781050"/>
          </a:xfrm>
        </p:grpSpPr>
        <p:sp>
          <p:nvSpPr>
            <p:cNvPr id="27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4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调试与演示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 rot="5400000">
            <a:off x="2136067" y="1137953"/>
            <a:ext cx="101370" cy="1330760"/>
            <a:chOff x="508216" y="2820579"/>
            <a:chExt cx="196770" cy="2583143"/>
          </a:xfrm>
          <a:solidFill>
            <a:srgbClr val="264CDF"/>
          </a:solidFill>
        </p:grpSpPr>
        <p:sp>
          <p:nvSpPr>
            <p:cNvPr id="32" name="椭圆 31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33" name="直接连接符 32"/>
            <p:cNvCxnSpPr/>
            <p:nvPr/>
          </p:nvCxnSpPr>
          <p:spPr>
            <a:xfrm flipH="1"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椭圆 33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35" name="直接连接符 34"/>
            <p:cNvCxnSpPr/>
            <p:nvPr/>
          </p:nvCxnSpPr>
          <p:spPr>
            <a:xfrm flipH="1"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椭圆 35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动手实践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pic>
        <p:nvPicPr>
          <p:cNvPr id="14" name="图片 13" descr="3b32313535373335383bd4c6bcc6cbe3d3eb4149d6c7c4dcd4cbcbe3"/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38995" y="5052695"/>
            <a:ext cx="1375410" cy="1375410"/>
          </a:xfrm>
          <a:prstGeom prst="rect">
            <a:avLst/>
          </a:prstGeom>
        </p:spPr>
      </p:pic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4344035" y="619760"/>
            <a:ext cx="228854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参考程序</a:t>
            </a:r>
            <a:endParaRPr lang="zh-CN" altLang="en-US" sz="2400"/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37210" y="2156460"/>
            <a:ext cx="2505710" cy="2766695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388360" y="2165350"/>
            <a:ext cx="3401695" cy="2748915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12"/>
            </p:custDataLst>
          </p:nvPr>
        </p:nvSpPr>
        <p:spPr>
          <a:xfrm>
            <a:off x="2880360" y="3186430"/>
            <a:ext cx="690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40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＋</a:t>
            </a:r>
            <a:endParaRPr lang="zh-CN" altLang="en-US" sz="40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13"/>
            </p:custDataLst>
          </p:nvPr>
        </p:nvSpPr>
        <p:spPr>
          <a:xfrm>
            <a:off x="10795635" y="3318828"/>
            <a:ext cx="591185" cy="64960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p>
            <a:r>
              <a:rPr lang="zh-CN" altLang="en-US" sz="4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=</a:t>
            </a:r>
            <a:r>
              <a:rPr lang="en-US" altLang="zh-CN" sz="4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?</a:t>
            </a:r>
            <a:endParaRPr lang="en-US" altLang="zh-CN" sz="40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14"/>
            </p:custDataLst>
          </p:nvPr>
        </p:nvSpPr>
        <p:spPr>
          <a:xfrm>
            <a:off x="6620510" y="3186430"/>
            <a:ext cx="690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40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＋</a:t>
            </a:r>
            <a:endParaRPr lang="zh-CN" altLang="en-US" sz="40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50430" y="2221865"/>
            <a:ext cx="3665220" cy="26358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" grpId="0"/>
      <p:bldP spid="2" grpId="1"/>
      <p:bldP spid="10" grpId="0"/>
      <p:bldP spid="10" grpId="1"/>
      <p:bldP spid="9" grpId="0"/>
      <p:bldP spid="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16175" y="1064895"/>
            <a:ext cx="6019800" cy="577215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2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动手实践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pic>
        <p:nvPicPr>
          <p:cNvPr id="11" name="图片 10" descr="3b32313535373335383bd4c6bcc6cbe3d3eb4149d6c7c4dcd4cbcbe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alphaModFix amt="85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38995" y="5052695"/>
            <a:ext cx="1375410" cy="1375410"/>
          </a:xfrm>
          <a:prstGeom prst="rect">
            <a:avLst/>
          </a:prstGeom>
        </p:spPr>
      </p:pic>
      <p:cxnSp>
        <p:nvCxnSpPr>
          <p:cNvPr id="7" name="曲线连接符 6"/>
          <p:cNvCxnSpPr/>
          <p:nvPr/>
        </p:nvCxnSpPr>
        <p:spPr>
          <a:xfrm rot="5400000">
            <a:off x="2235835" y="3101975"/>
            <a:ext cx="3946525" cy="3121025"/>
          </a:xfrm>
          <a:prstGeom prst="curvedConnector3">
            <a:avLst>
              <a:gd name="adj1" fmla="val 100209"/>
            </a:avLst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four</a:t>
            </a:r>
            <a:endParaRPr lang="en-US" altLang="zh-CN" sz="6600">
              <a:solidFill>
                <a:srgbClr val="264CDF"/>
              </a:solidFill>
              <a:cs typeface="+mn-ea"/>
              <a:sym typeface="+mn-lt"/>
            </a:endParaRPr>
          </a:p>
          <a:p>
            <a:pPr algn="ctr"/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3720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调试与演示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ldLvl="0" animBg="1"/>
      <p:bldP spid="13" grpId="0" bldLvl="0" animBg="1"/>
      <p:bldP spid="14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1" name="Rounded Rectangle 23"/>
              <p:cNvSpPr/>
              <p:nvPr>
                <p:custDataLst>
                  <p:tags r:id="rId2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调试与演示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3" name="图片 22" descr="3b32313536333934393bbcd3c3dccec4bcfe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860425" y="2846070"/>
            <a:ext cx="30353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609600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>
                <a:solidFill>
                  <a:schemeClr val="tx1"/>
                </a:solidFill>
                <a:cs typeface="+mn-ea"/>
                <a:sym typeface="+mn-lt"/>
              </a:rPr>
              <a:t>调试与演示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流程如图所示。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 descr="未命名文件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1385" y="-185420"/>
            <a:ext cx="2867660" cy="7205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1" name="Rounded Rectangle 23"/>
              <p:cNvSpPr/>
              <p:nvPr>
                <p:custDataLst>
                  <p:tags r:id="rId2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调试与演示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3" name="图片 22" descr="3b32313536333934393bbcd3c3dccec4bcfe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4345940" y="617538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chemeClr val="tx1"/>
                </a:solidFill>
                <a:cs typeface="+mn-ea"/>
                <a:sym typeface="+mn-lt"/>
              </a:rPr>
              <a:t>演示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效果视频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炫彩灯光秀">
            <a:hlinkClick r:id="" action="ppaction://media"/>
          </p:cNvPr>
          <p:cNvPicPr/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43100" y="1487170"/>
            <a:ext cx="8498840" cy="4530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0" y="2454275"/>
            <a:ext cx="71812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>
                <a:solidFill>
                  <a:srgbClr val="264C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下节课见</a:t>
            </a:r>
            <a:endParaRPr lang="zh-CN" altLang="en-US" sz="6600" b="1">
              <a:solidFill>
                <a:srgbClr val="264C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 rot="5400000">
            <a:off x="2586105" y="1195914"/>
            <a:ext cx="101370" cy="1330760"/>
            <a:chOff x="508216" y="2820579"/>
            <a:chExt cx="196770" cy="2583143"/>
          </a:xfrm>
          <a:solidFill>
            <a:srgbClr val="264CDF"/>
          </a:solidFill>
        </p:grpSpPr>
        <p:sp>
          <p:nvSpPr>
            <p:cNvPr id="15" name="椭圆 14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 flipH="1"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 flipH="1"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椭圆 18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0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1684000" y="12230100"/>
            <a:ext cx="330200" cy="241300"/>
          </a:xfrm>
          <a:prstGeom prst="cube">
            <a:avLst/>
          </a:prstGeom>
        </p:spPr>
      </p:pic>
      <p:pic>
        <p:nvPicPr>
          <p:cNvPr id="11" name="http://photo-static-api.fotomore.com/creative/vcg/veer/400/new/VCG41N513116960.jpg?uid=386&amp;timestamp=1697766534&amp;sign=57a9ffd63a2dd1fa7bb3020b03c66d6f" descr="templates\picture_hover\&amp;pky250_sjzg_VCG41N513116960&amp;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7870" y="1584325"/>
            <a:ext cx="4871720" cy="4871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blinds/>
      </p:transition>
    </mc:Choice>
    <mc:Fallback>
      <p:transition spd="med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one</a:t>
            </a:r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3720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炫彩灯光秀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14" grpId="0"/>
      <p:bldP spid="17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2" name="Rounded Rectangle 23"/>
              <p:cNvSpPr/>
              <p:nvPr/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炫彩灯光秀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" name="图片 1" descr="3b32313536333934393bbcd3c3dccec4bcfe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4" name="文本框 3"/>
          <p:cNvSpPr txBox="1"/>
          <p:nvPr/>
        </p:nvSpPr>
        <p:spPr>
          <a:xfrm>
            <a:off x="4598670" y="617538"/>
            <a:ext cx="188912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城市夜景</a:t>
            </a:r>
            <a:endParaRPr lang="zh-CN" altLang="en-US" sz="2400"/>
          </a:p>
        </p:txBody>
      </p:sp>
      <p:pic>
        <p:nvPicPr>
          <p:cNvPr id="6" name="图片 5" descr="54659D4986A99709D08CC08E556D71C43B07130F_size3994_w600_h3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1570" y="1970405"/>
            <a:ext cx="7388225" cy="4162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2" name="Rounded Rectangle 23"/>
              <p:cNvSpPr/>
              <p:nvPr/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炫彩灯光秀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" name="图片 1" descr="3b32313536333934393bbcd3c3dccec4bcfe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1228725" y="160210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/>
              <a:t>1</a:t>
            </a:r>
            <a:r>
              <a:rPr lang="zh-CN" altLang="en-US" sz="2400"/>
              <a:t>、流水灯</a:t>
            </a:r>
            <a:endParaRPr lang="zh-CN" altLang="en-US" sz="2400"/>
          </a:p>
        </p:txBody>
      </p:sp>
      <p:pic>
        <p:nvPicPr>
          <p:cNvPr id="102" name="图片 101"/>
          <p:cNvPicPr/>
          <p:nvPr/>
        </p:nvPicPr>
        <p:blipFill>
          <a:blip r:embed="rId4"/>
          <a:stretch>
            <a:fillRect/>
          </a:stretch>
        </p:blipFill>
        <p:spPr>
          <a:xfrm>
            <a:off x="1887855" y="3074670"/>
            <a:ext cx="7430770" cy="28282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1351915" y="2248535"/>
            <a:ext cx="8594725" cy="55308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lvl="0" indent="508000" algn="l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>
                <a:sym typeface="+mn-ea"/>
              </a:rPr>
              <a:t>流水灯是有多个</a:t>
            </a:r>
            <a:r>
              <a:rPr lang="zh-CN" altLang="en-US" sz="2000">
                <a:sym typeface="+mn-ea"/>
              </a:rPr>
              <a:t>LED</a:t>
            </a:r>
            <a:r>
              <a:rPr lang="zh-CN" altLang="en-US" sz="2000">
                <a:sym typeface="+mn-ea"/>
              </a:rPr>
              <a:t>灯依次亮灭，远看给人灯在流动的视觉感受。</a:t>
            </a:r>
            <a:endParaRPr lang="zh-CN" altLang="en-US" sz="2000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3" grpId="0" animBg="1"/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2" name="Rounded Rectangle 23"/>
              <p:cNvSpPr/>
              <p:nvPr/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炫彩灯光秀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" name="图片 1" descr="3b32313536333934393bbcd3c3dccec4bcfe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1228725" y="160210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/>
              <a:t>2</a:t>
            </a:r>
            <a:r>
              <a:rPr lang="zh-CN" altLang="en-US" sz="2400"/>
              <a:t>、呼吸灯</a:t>
            </a:r>
            <a:endParaRPr lang="zh-CN" altLang="en-US" sz="2400"/>
          </a:p>
        </p:txBody>
      </p:sp>
      <p:pic>
        <p:nvPicPr>
          <p:cNvPr id="100" name="图片 99"/>
          <p:cNvPicPr/>
          <p:nvPr/>
        </p:nvPicPr>
        <p:blipFill>
          <a:blip r:embed="rId4"/>
          <a:stretch>
            <a:fillRect/>
          </a:stretch>
        </p:blipFill>
        <p:spPr>
          <a:xfrm>
            <a:off x="5993130" y="3278505"/>
            <a:ext cx="4563745" cy="30048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/>
        </p:nvPicPr>
        <p:blipFill>
          <a:blip r:embed="rId5"/>
          <a:stretch>
            <a:fillRect/>
          </a:stretch>
        </p:blipFill>
        <p:spPr>
          <a:xfrm>
            <a:off x="1304925" y="3849370"/>
            <a:ext cx="4023995" cy="19767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1359535" y="2215515"/>
            <a:ext cx="919734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5080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>
                <a:sym typeface="+mn-ea"/>
              </a:rPr>
              <a:t>呼吸灯是指灯光在微电脑的控制之下完成逐渐亮变的过程，好像人在呼吸一样。</a:t>
            </a:r>
            <a:endParaRPr lang="zh-CN" altLang="en-US" sz="2000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3" grpId="0"/>
      <p:bldP spid="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2" name="Rounded Rectangle 23"/>
              <p:cNvSpPr/>
              <p:nvPr/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炫彩灯光秀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" name="图片 1" descr="3b32313536333934393bbcd3c3dccec4bcfe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1228725" y="160210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/>
              <a:t>3</a:t>
            </a:r>
            <a:r>
              <a:rPr lang="zh-CN" altLang="en-US" sz="2400"/>
              <a:t>、</a:t>
            </a:r>
            <a:r>
              <a:rPr lang="en-US" altLang="zh-CN" sz="2400"/>
              <a:t>LED</a:t>
            </a:r>
            <a:r>
              <a:rPr lang="zh-CN" altLang="en-US" sz="2400"/>
              <a:t>显示屏</a:t>
            </a:r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1359535" y="2215515"/>
            <a:ext cx="919734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5080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>
                <a:sym typeface="+mn-ea"/>
              </a:rPr>
              <a:t>LED显示屏的显示方式是通过控制半导体发光二极管亮灭实现的。LED显示屏分为图文显示屏和视频显示屏，均由LED矩阵块组成。</a:t>
            </a:r>
            <a:endParaRPr lang="zh-CN" altLang="en-US" sz="2000">
              <a:sym typeface="+mn-ea"/>
            </a:endParaRPr>
          </a:p>
        </p:txBody>
      </p:sp>
      <p:pic>
        <p:nvPicPr>
          <p:cNvPr id="4" name="图片 3"/>
          <p:cNvPicPr/>
          <p:nvPr/>
        </p:nvPicPr>
        <p:blipFill>
          <a:blip r:embed="rId4"/>
          <a:stretch>
            <a:fillRect/>
          </a:stretch>
        </p:blipFill>
        <p:spPr>
          <a:xfrm>
            <a:off x="3303905" y="3383280"/>
            <a:ext cx="5585460" cy="30518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3" grpId="0"/>
      <p:bldP spid="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two</a:t>
            </a:r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3720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过程分析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ldLvl="0" animBg="1"/>
      <p:bldP spid="13" grpId="0" bldLvl="0" animBg="1"/>
      <p:bldP spid="14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" name="Synergistically utilize technically sound portals with frictionless chains. Dramatically customize…"/>
          <p:cNvSpPr txBox="1"/>
          <p:nvPr/>
        </p:nvSpPr>
        <p:spPr>
          <a:xfrm>
            <a:off x="1228725" y="2286635"/>
            <a:ext cx="2945765" cy="239966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lvl="0" indent="508000" algn="l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>
                <a:sym typeface="+mn-ea"/>
              </a:rPr>
              <a:t>流水灯是有多个LED灯依次亮灭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，地衣智慧板上有两颗全彩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LED</a:t>
            </a:r>
            <a:r>
              <a:rPr lang="zh-CN" altLang="en-US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，可以重复控制它</a:t>
            </a:r>
            <a:r>
              <a:rPr lang="zh-CN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们的亮灭</a:t>
            </a:r>
            <a:r>
              <a:rPr lang="zh-CN" altLang="en-US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，实现流水灯效果。</a:t>
            </a:r>
            <a:endParaRPr lang="zh-CN" altLang="en-US" sz="2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过程分析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1228725" y="160210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/>
              <a:t>1</a:t>
            </a:r>
            <a:r>
              <a:rPr lang="zh-CN" altLang="en-US" sz="2400"/>
              <a:t>、</a:t>
            </a:r>
            <a:r>
              <a:rPr lang="zh-CN" sz="2400"/>
              <a:t>流水</a:t>
            </a:r>
            <a:r>
              <a:rPr lang="zh-CN" sz="2400"/>
              <a:t>灯</a:t>
            </a:r>
            <a:endParaRPr lang="zh-CN" sz="2400"/>
          </a:p>
        </p:txBody>
      </p:sp>
      <p:grpSp>
        <p:nvGrpSpPr>
          <p:cNvPr id="14" name="组合 13"/>
          <p:cNvGrpSpPr/>
          <p:nvPr/>
        </p:nvGrpSpPr>
        <p:grpSpPr>
          <a:xfrm>
            <a:off x="4790440" y="1490980"/>
            <a:ext cx="4902200" cy="4859020"/>
            <a:chOff x="7144" y="2422"/>
            <a:chExt cx="7720" cy="7652"/>
          </a:xfrm>
        </p:grpSpPr>
        <p:pic>
          <p:nvPicPr>
            <p:cNvPr id="9" name="图片 -214748262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7144" y="3248"/>
              <a:ext cx="7721" cy="6827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16" name="组合 15"/>
            <p:cNvGrpSpPr/>
            <p:nvPr/>
          </p:nvGrpSpPr>
          <p:grpSpPr>
            <a:xfrm>
              <a:off x="7480" y="2422"/>
              <a:ext cx="1777" cy="752"/>
              <a:chOff x="8137" y="2793"/>
              <a:chExt cx="2188" cy="944"/>
            </a:xfrm>
          </p:grpSpPr>
          <p:sp>
            <p:nvSpPr>
              <p:cNvPr id="17" name="圆角矩形标注 16"/>
              <p:cNvSpPr/>
              <p:nvPr>
                <p:custDataLst>
                  <p:tags r:id="rId8"/>
                </p:custDataLst>
              </p:nvPr>
            </p:nvSpPr>
            <p:spPr>
              <a:xfrm>
                <a:off x="8137" y="2793"/>
                <a:ext cx="2188" cy="944"/>
              </a:xfrm>
              <a:prstGeom prst="wedgeRoundRectCallout">
                <a:avLst>
                  <a:gd name="adj1" fmla="val -5028"/>
                  <a:gd name="adj2" fmla="val 114760"/>
                  <a:gd name="adj3" fmla="val 16667"/>
                </a:avLst>
              </a:prstGeom>
              <a:gradFill>
                <a:gsLst>
                  <a:gs pos="50000">
                    <a:schemeClr val="accent3"/>
                  </a:gs>
                  <a:gs pos="0">
                    <a:schemeClr val="accent3">
                      <a:lumMod val="25000"/>
                      <a:lumOff val="75000"/>
                    </a:schemeClr>
                  </a:gs>
                  <a:gs pos="100000">
                    <a:schemeClr val="accent3">
                      <a:lumMod val="85000"/>
                    </a:schemeClr>
                  </a:gs>
                </a:gsLst>
                <a:lin ang="5400000" scaled="1"/>
              </a:gradFill>
              <a:ln>
                <a:solidFill>
                  <a:schemeClr val="tx2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gradFill>
                      <a:gsLst>
                        <a:gs pos="50000">
                          <a:srgbClr val="2CAF29"/>
                        </a:gs>
                        <a:gs pos="2000">
                          <a:srgbClr val="A3E9A3"/>
                        </a:gs>
                        <a:gs pos="100000">
                          <a:srgbClr val="0B8F08"/>
                        </a:gs>
                      </a:gsLst>
                      <a:lin ang="16200000" scaled="0"/>
                    </a:gra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>
                  <a:ln>
                    <a:solidFill>
                      <a:schemeClr val="accent5">
                        <a:lumMod val="75000"/>
                      </a:schemeClr>
                    </a:solidFill>
                  </a:ln>
                  <a:solidFill>
                    <a:schemeClr val="tx2"/>
                  </a:solidFill>
                  <a:effectLst/>
                </a:endParaRPr>
              </a:p>
            </p:txBody>
          </p:sp>
          <p:sp>
            <p:nvSpPr>
              <p:cNvPr id="18" name="文本框 17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8216" y="2950"/>
                <a:ext cx="2030" cy="66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ctr"/>
                <a:r>
                  <a:rPr lang="zh-CN" altLang="en-US" sz="1400">
                    <a:solidFill>
                      <a:schemeClr val="tx2"/>
                    </a:solidFill>
                  </a:rPr>
                  <a:t>全彩</a:t>
                </a:r>
                <a:r>
                  <a:rPr lang="en-US" altLang="zh-CN" sz="1400">
                    <a:solidFill>
                      <a:schemeClr val="tx2"/>
                    </a:solidFill>
                  </a:rPr>
                  <a:t>LED A</a:t>
                </a:r>
                <a:endParaRPr lang="en-US" altLang="zh-CN" sz="140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12680" y="2422"/>
              <a:ext cx="1797" cy="752"/>
              <a:chOff x="8137" y="2793"/>
              <a:chExt cx="2188" cy="944"/>
            </a:xfrm>
          </p:grpSpPr>
          <p:sp>
            <p:nvSpPr>
              <p:cNvPr id="20" name="圆角矩形标注 19"/>
              <p:cNvSpPr/>
              <p:nvPr>
                <p:custDataLst>
                  <p:tags r:id="rId10"/>
                </p:custDataLst>
              </p:nvPr>
            </p:nvSpPr>
            <p:spPr>
              <a:xfrm flipH="1">
                <a:off x="8137" y="2793"/>
                <a:ext cx="2188" cy="944"/>
              </a:xfrm>
              <a:prstGeom prst="wedgeRoundRectCallout">
                <a:avLst>
                  <a:gd name="adj1" fmla="val -5028"/>
                  <a:gd name="adj2" fmla="val 114760"/>
                  <a:gd name="adj3" fmla="val 16667"/>
                </a:avLst>
              </a:prstGeom>
              <a:gradFill>
                <a:gsLst>
                  <a:gs pos="50000">
                    <a:schemeClr val="accent3"/>
                  </a:gs>
                  <a:gs pos="0">
                    <a:schemeClr val="accent3">
                      <a:lumMod val="25000"/>
                      <a:lumOff val="75000"/>
                    </a:schemeClr>
                  </a:gs>
                  <a:gs pos="100000">
                    <a:schemeClr val="accent3">
                      <a:lumMod val="85000"/>
                    </a:schemeClr>
                  </a:gs>
                </a:gsLst>
                <a:lin ang="5400000" scaled="1"/>
              </a:gradFill>
              <a:ln>
                <a:solidFill>
                  <a:schemeClr val="tx2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gradFill>
                      <a:gsLst>
                        <a:gs pos="50000">
                          <a:srgbClr val="2CAF29"/>
                        </a:gs>
                        <a:gs pos="2000">
                          <a:srgbClr val="A3E9A3"/>
                        </a:gs>
                        <a:gs pos="100000">
                          <a:srgbClr val="0B8F08"/>
                        </a:gs>
                      </a:gsLst>
                      <a:lin ang="16200000" scaled="0"/>
                    </a:gra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>
                  <a:ln>
                    <a:solidFill>
                      <a:schemeClr val="accent5">
                        <a:lumMod val="75000"/>
                      </a:schemeClr>
                    </a:solidFill>
                  </a:ln>
                  <a:solidFill>
                    <a:schemeClr val="tx2"/>
                  </a:solidFill>
                  <a:effectLst/>
                </a:endParaRPr>
              </a:p>
            </p:txBody>
          </p:sp>
          <p:sp>
            <p:nvSpPr>
              <p:cNvPr id="12" name="文本框 11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8216" y="2950"/>
                <a:ext cx="2030" cy="66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ctr"/>
                <a:r>
                  <a:rPr lang="zh-CN" altLang="en-US" sz="1400">
                    <a:solidFill>
                      <a:schemeClr val="tx2"/>
                    </a:solidFill>
                  </a:rPr>
                  <a:t>全彩</a:t>
                </a:r>
                <a:r>
                  <a:rPr lang="en-US" altLang="zh-CN" sz="1400">
                    <a:solidFill>
                      <a:schemeClr val="tx2"/>
                    </a:solidFill>
                  </a:rPr>
                  <a:t>LED B</a:t>
                </a:r>
                <a:endParaRPr lang="en-US" altLang="zh-CN" sz="1400">
                  <a:solidFill>
                    <a:schemeClr val="tx2"/>
                  </a:solidFill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135*3010*1112*111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COMMONDATA" val="eyJoZGlkIjoiZWU3NGJjNTVmMDU2MTgwMDdjN2Q3OTA3MjU3NWE3NjUifQ=="/>
  <p:tag name="ISPRING_PRESENTATION_TITLE" val="PowerPoint 演示文稿"/>
  <p:tag name="KSO_WPP_MARK_KEY" val="53271329-e98d-4dbe-ab29-1a069d749135"/>
  <p:tag name="commondata" val="eyJoZGlkIjoiNjk5YjgwNGJkMGRmZTQ0ZjM3MWM0ZmU5MTI3NTg2MDYifQ=="/>
  <p:tag name="resource_record_key" val="{&quot;70&quot;:[3316230,3317785]}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UNIT_DIAGRAM_MODELTYPE" val="dynamicNum"/>
  <p:tag name="KSO_WM_BEAUTIFY_FLAG" val=""/>
  <p:tag name="KSO_WM_UNIT_TYPE" val="ζ_h_f"/>
  <p:tag name="KSO_WM_UNIT_DYNMNUM_TYPE" val="1"/>
  <p:tag name="KSO_WM_DYNAMICNUM_SPEED" val="3"/>
  <p:tag name="KSO_WM_UNIT_DYNMNUM_DGM_ANIMTYPE" val="5"/>
  <p:tag name="KSO_WM_UNIT_INDEX" val="1700206529493_1_1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496_2*n_h_h_i*1_2_1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9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FILL_TYPE" val="3"/>
  <p:tag name="KSO_WM_UNIT_TEXT_FILL_FORE_SCHEMECOLOR_INDEX_BRIGHTNESS" val="0"/>
  <p:tag name="KSO_WM_UNIT_TEXT_FILL_TYPE" val="1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496_2*n_h_h_a*1_2_1_1"/>
  <p:tag name="KSO_WM_TEMPLATE_CATEGORY" val="diagram"/>
  <p:tag name="KSO_WM_TEMPLATE_INDEX" val="20231496"/>
  <p:tag name="KSO_WM_UNIT_LAYERLEVEL" val="1_1_1_1"/>
  <p:tag name="KSO_WM_TAG_VERSION" val="3.0"/>
  <p:tag name="KSO_WM_UNIT_TEXT_FILL_FORE_SCHEMECOLOR_INDEX_BRIGHTNESS" val="0"/>
  <p:tag name="KSO_WM_UNIT_TEXT_FILL_TYPE" val="1"/>
  <p:tag name="KSO_WM_UNIT_VALUE" val="6"/>
  <p:tag name="KSO_WM_DIAGRAM_VERSION" val="3"/>
  <p:tag name="KSO_WM_DIAGRAM_COLOR_TRICK" val="1"/>
  <p:tag name="KSO_WM_DIAGRAM_COLOR_TEXT_CAN_REMOVE" val="n"/>
  <p:tag name="KSO_WM_UNIT_PRESET_TEXT" val="添加标题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496_2*n_h_h_i*1_2_1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FILL_TYPE" val="3"/>
  <p:tag name="KSO_WM_UNIT_TEXT_FILL_FORE_SCHEMECOLOR_INDEX_BRIGHTNESS" val="0"/>
  <p:tag name="KSO_WM_UNIT_TEXT_FILL_TYPE" val="1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496_2*n_h_h_f*1_2_1_1"/>
  <p:tag name="KSO_WM_TEMPLATE_CATEGORY" val="diagram"/>
  <p:tag name="KSO_WM_TEMPLATE_INDEX" val="20231496"/>
  <p:tag name="KSO_WM_UNIT_LAYERLEVEL" val="1_1_1_1"/>
  <p:tag name="KSO_WM_TAG_VERSION" val="3.0"/>
  <p:tag name="KSO_WM_UNIT_VALUE" val="36"/>
  <p:tag name="KSO_WM_DIAGRAM_VERSION" val="3"/>
  <p:tag name="KSO_WM_DIAGRAM_COLOR_TRICK" val="1"/>
  <p:tag name="KSO_WM_DIAGRAM_COLOR_TEXT_CAN_REMOVE" val="n"/>
  <p:tag name="KSO_WM_UNIT_PRESET_TEXT" val="点击此处添加正文，文字是您思想的提炼请言简意赅的阐述您的观点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496_2*n_h_h_i*1_2_2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9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FILL_TYPE" val="3"/>
  <p:tag name="KSO_WM_UNIT_TEXT_FILL_FORE_SCHEMECOLOR_INDEX_BRIGHTNESS" val="0"/>
  <p:tag name="KSO_WM_UNIT_TEXT_FILL_TYPE" val="1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496_2*n_h_h_a*1_2_2_1"/>
  <p:tag name="KSO_WM_TEMPLATE_CATEGORY" val="diagram"/>
  <p:tag name="KSO_WM_TEMPLATE_INDEX" val="20231496"/>
  <p:tag name="KSO_WM_UNIT_LAYERLEVEL" val="1_1_1_1"/>
  <p:tag name="KSO_WM_TAG_VERSION" val="3.0"/>
  <p:tag name="KSO_WM_UNIT_TEXT_FILL_FORE_SCHEMECOLOR_INDEX_BRIGHTNESS" val="0"/>
  <p:tag name="KSO_WM_UNIT_TEXT_FILL_TYPE" val="1"/>
  <p:tag name="KSO_WM_UNIT_VALUE" val="6"/>
  <p:tag name="KSO_WM_DIAGRAM_VERSION" val="3"/>
  <p:tag name="KSO_WM_DIAGRAM_COLOR_TRICK" val="1"/>
  <p:tag name="KSO_WM_DIAGRAM_COLOR_TEXT_CAN_REMOVE" val="n"/>
  <p:tag name="KSO_WM_UNIT_PRESET_TEXT" val="添加标题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496_2*n_h_h_i*1_2_2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FILL_TYPE" val="3"/>
  <p:tag name="KSO_WM_UNIT_TEXT_FILL_FORE_SCHEMECOLOR_INDEX_BRIGHTNESS" val="0"/>
  <p:tag name="KSO_WM_UNIT_TEXT_FILL_TYPE" val="1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4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496_2*n_h_h_f*1_2_2_1"/>
  <p:tag name="KSO_WM_TEMPLATE_CATEGORY" val="diagram"/>
  <p:tag name="KSO_WM_TEMPLATE_INDEX" val="20231496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UNIT_PRESET_TEXT" val="点击此处添加正文，文字是您思想的提炼请言简意赅的阐述您的观点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5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496_2*n_h_h_i*1_2_2_3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FILL_TYPE" val="3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6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496_2*n_h_h_i*1_2_1_3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FILL_TYPE" val="3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4unmjt3y">
      <a:majorFont>
        <a:latin typeface="微软雅黑"/>
        <a:ea typeface="微软雅黑"/>
        <a:cs typeface="Arial"/>
      </a:majorFont>
      <a:minorFont>
        <a:latin typeface="微软雅黑"/>
        <a:ea typeface="微软雅黑"/>
        <a:cs typeface="Arial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1214</Words>
  <Application>WPS 演示</Application>
  <PresentationFormat/>
  <Paragraphs>212</Paragraphs>
  <Slides>25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8" baseType="lpstr">
      <vt:lpstr>Arial</vt:lpstr>
      <vt:lpstr>宋体</vt:lpstr>
      <vt:lpstr>Wingdings</vt:lpstr>
      <vt:lpstr>Fira Sans Extra Condensed</vt:lpstr>
      <vt:lpstr>ZWSimpleStroke</vt:lpstr>
      <vt:lpstr>Arial</vt:lpstr>
      <vt:lpstr>微软雅黑</vt:lpstr>
      <vt:lpstr>Arial Unicode MS</vt:lpstr>
      <vt:lpstr>等线</vt:lpstr>
      <vt:lpstr>江城圆体 400W</vt:lpstr>
      <vt:lpstr>Roboto Bold</vt:lpstr>
      <vt:lpstr>Calibri</vt:lpstr>
      <vt:lpstr>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山那边</cp:lastModifiedBy>
  <cp:revision>53</cp:revision>
  <cp:lastPrinted>2022-09-12T16:00:00Z</cp:lastPrinted>
  <dcterms:created xsi:type="dcterms:W3CDTF">2022-09-26T02:57:00Z</dcterms:created>
  <dcterms:modified xsi:type="dcterms:W3CDTF">2023-12-11T02:08:59Z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53940C2219C04F7AA15A147F48218FBE_13</vt:lpwstr>
  </property>
  <property fmtid="{D5CDD505-2E9C-101B-9397-08002B2CF9AE}" pid="3" name="KSOProductBuildVer">
    <vt:lpwstr>2052-12.1.0.15712</vt:lpwstr>
  </property>
</Properties>
</file>