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17.svg" ContentType="image/svg+xml"/>
  <Override PartName="/ppt/media/image19.svg" ContentType="image/svg+xml"/>
  <Override PartName="/ppt/media/image26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1"/>
  </p:handoutMasterIdLst>
  <p:sldIdLst>
    <p:sldId id="256" r:id="rId3"/>
    <p:sldId id="257" r:id="rId4"/>
    <p:sldId id="259" r:id="rId5"/>
    <p:sldId id="265" r:id="rId6"/>
    <p:sldId id="556" r:id="rId8"/>
    <p:sldId id="458" r:id="rId9"/>
    <p:sldId id="528" r:id="rId10"/>
    <p:sldId id="557" r:id="rId11"/>
    <p:sldId id="558" r:id="rId12"/>
    <p:sldId id="554" r:id="rId13"/>
    <p:sldId id="555" r:id="rId14"/>
    <p:sldId id="460" r:id="rId15"/>
    <p:sldId id="490" r:id="rId16"/>
    <p:sldId id="469" r:id="rId17"/>
    <p:sldId id="468" r:id="rId18"/>
    <p:sldId id="479" r:id="rId19"/>
    <p:sldId id="261" r:id="rId20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1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71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80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image" Target="../media/image23.png"/><Relationship Id="rId5" Type="http://schemas.openxmlformats.org/officeDocument/2006/relationships/tags" Target="../tags/tag49.xml"/><Relationship Id="rId4" Type="http://schemas.openxmlformats.org/officeDocument/2006/relationships/image" Target="../media/image3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../media/image3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tags" Target="../tags/tag62.xml"/><Relationship Id="rId5" Type="http://schemas.openxmlformats.org/officeDocument/2006/relationships/image" Target="../media/image3.png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6" Type="http://schemas.openxmlformats.org/officeDocument/2006/relationships/tags" Target="../tags/tag73.xml"/><Relationship Id="rId5" Type="http://schemas.openxmlformats.org/officeDocument/2006/relationships/image" Target="../media/image3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77.xml"/><Relationship Id="rId5" Type="http://schemas.openxmlformats.org/officeDocument/2006/relationships/image" Target="../media/image3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9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79.xml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0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9.svg"/><Relationship Id="rId13" Type="http://schemas.openxmlformats.org/officeDocument/2006/relationships/image" Target="../media/image18.png"/><Relationship Id="rId12" Type="http://schemas.openxmlformats.org/officeDocument/2006/relationships/tags" Target="../tags/tag14.xml"/><Relationship Id="rId11" Type="http://schemas.openxmlformats.org/officeDocument/2006/relationships/image" Target="../media/image17.svg"/><Relationship Id="rId10" Type="http://schemas.openxmlformats.org/officeDocument/2006/relationships/image" Target="../media/image16.png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6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image" Target="../media/image19.svg"/><Relationship Id="rId16" Type="http://schemas.openxmlformats.org/officeDocument/2006/relationships/image" Target="../media/image18.png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3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21.png"/><Relationship Id="rId3" Type="http://schemas.openxmlformats.org/officeDocument/2006/relationships/tags" Target="../tags/tag35.xml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9.svg"/><Relationship Id="rId17" Type="http://schemas.openxmlformats.org/officeDocument/2006/relationships/image" Target="../media/image18.png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image" Target="../media/image22.png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温湿度提示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619760"/>
            <a:ext cx="37166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如何显示温湿度值？</a:t>
            </a:r>
            <a:endParaRPr lang="zh-CN" altLang="en-US" sz="2400"/>
          </a:p>
        </p:txBody>
      </p:sp>
      <p:sp>
        <p:nvSpPr>
          <p:cNvPr id="45" name="文本框 44"/>
          <p:cNvSpPr txBox="1"/>
          <p:nvPr>
            <p:custDataLst>
              <p:tags r:id="rId5"/>
            </p:custDataLst>
          </p:nvPr>
        </p:nvSpPr>
        <p:spPr>
          <a:xfrm>
            <a:off x="7644130" y="5059045"/>
            <a:ext cx="34264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%d     </a:t>
            </a:r>
            <a:r>
              <a:rPr lang="zh-CN" altLang="en-US"/>
              <a:t>整数型</a:t>
            </a:r>
            <a:endParaRPr lang="zh-CN" altLang="en-US"/>
          </a:p>
          <a:p>
            <a:r>
              <a:rPr lang="en-US" altLang="zh-CN">
                <a:sym typeface="+mn-ea"/>
              </a:rPr>
              <a:t>%s      </a:t>
            </a:r>
            <a:r>
              <a:rPr lang="zh-CN" altLang="en-US">
                <a:sym typeface="+mn-ea"/>
              </a:rPr>
              <a:t>字符串</a:t>
            </a:r>
            <a:endParaRPr lang="zh-CN" altLang="en-US"/>
          </a:p>
          <a:p>
            <a:r>
              <a:rPr lang="en-US" altLang="zh-CN">
                <a:sym typeface="+mn-ea"/>
              </a:rPr>
              <a:t>%.2f   </a:t>
            </a:r>
            <a:r>
              <a:rPr lang="zh-CN" altLang="en-US">
                <a:sym typeface="+mn-ea"/>
              </a:rPr>
              <a:t>浮点型（保留两位小数）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715" y="1283970"/>
            <a:ext cx="6210300" cy="5243195"/>
          </a:xfrm>
          <a:prstGeom prst="rect">
            <a:avLst/>
          </a:prstGeom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52540" y="3773170"/>
            <a:ext cx="1035685" cy="5645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7388225" y="3768090"/>
            <a:ext cx="2899410" cy="645160"/>
            <a:chOff x="9773" y="4995"/>
            <a:chExt cx="4566" cy="1016"/>
          </a:xfrm>
        </p:grpSpPr>
        <p:cxnSp>
          <p:nvCxnSpPr>
            <p:cNvPr id="20" name="直接箭头连接符 19"/>
            <p:cNvCxnSpPr/>
            <p:nvPr>
              <p:custDataLst>
                <p:tags r:id="rId8"/>
              </p:custDataLst>
            </p:nvPr>
          </p:nvCxnSpPr>
          <p:spPr>
            <a:xfrm>
              <a:off x="9773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0577" y="4995"/>
              <a:ext cx="376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通配符必须与变量值的数据类型保持一致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6" grpId="0" bldLvl="0" animBg="1"/>
      <p:bldP spid="36" grpId="1" animBg="1"/>
      <p:bldP spid="45" grpId="0"/>
      <p:bldP spid="4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制作温湿度显示器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有数据表明，最宜人的室内温湿度：冬天温度为18至25℃，湿度为30%至80%；夏天温度为23至28℃，湿度为30%至60%。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根据变量值的显示分析，制作一个温湿度显示器，并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根据以上数据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显示出温湿度是否正常。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、显示温湿度值。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、温湿度是否正常显示（低于正常温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湿度、正常温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湿度、高于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正常温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湿度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、不同阶段的温湿度显示不同的颜色（拓展要求）。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1626235"/>
            <a:ext cx="10436860" cy="469773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15" name="曲线连接符 14"/>
          <p:cNvCxnSpPr/>
          <p:nvPr>
            <p:custDataLst>
              <p:tags r:id="rId9"/>
            </p:custDataLst>
          </p:nvPr>
        </p:nvCxnSpPr>
        <p:spPr>
          <a:xfrm rot="10800000" flipV="1">
            <a:off x="1442085" y="3054985"/>
            <a:ext cx="5281930" cy="3070860"/>
          </a:xfrm>
          <a:prstGeom prst="curvedConnector3">
            <a:avLst>
              <a:gd name="adj1" fmla="val 49988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>
            <p:custDataLst>
              <p:tags r:id="rId10"/>
            </p:custDataLst>
          </p:nvPr>
        </p:nvSpPr>
        <p:spPr>
          <a:xfrm>
            <a:off x="3439160" y="3578225"/>
            <a:ext cx="477520" cy="12865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11"/>
            </p:custDataLst>
          </p:nvPr>
        </p:nvSpPr>
        <p:spPr>
          <a:xfrm>
            <a:off x="8817610" y="3977005"/>
            <a:ext cx="198120" cy="178054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3677920" y="2268220"/>
            <a:ext cx="2541905" cy="1310005"/>
            <a:chOff x="10053" y="5307"/>
            <a:chExt cx="4003" cy="2063"/>
          </a:xfrm>
        </p:grpSpPr>
        <p:cxnSp>
          <p:nvCxnSpPr>
            <p:cNvPr id="20" name="直接箭头连接符 19"/>
            <p:cNvCxnSpPr>
              <a:stCxn id="33" idx="0"/>
            </p:cNvCxnSpPr>
            <p:nvPr>
              <p:custDataLst>
                <p:tags r:id="rId12"/>
              </p:custDataLst>
            </p:nvPr>
          </p:nvCxnSpPr>
          <p:spPr>
            <a:xfrm flipV="1">
              <a:off x="10053" y="5767"/>
              <a:ext cx="367" cy="160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10409" y="5307"/>
              <a:ext cx="364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且与或的区别是什么？</a:t>
              </a:r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421370" y="2039620"/>
            <a:ext cx="2315845" cy="1937385"/>
            <a:chOff x="10025" y="5115"/>
            <a:chExt cx="3647" cy="3051"/>
          </a:xfrm>
        </p:grpSpPr>
        <p:cxnSp>
          <p:nvCxnSpPr>
            <p:cNvPr id="11" name="直接箭头连接符 10"/>
            <p:cNvCxnSpPr>
              <a:stCxn id="9" idx="0"/>
            </p:cNvCxnSpPr>
            <p:nvPr>
              <p:custDataLst>
                <p:tags r:id="rId14"/>
              </p:custDataLst>
            </p:nvPr>
          </p:nvCxnSpPr>
          <p:spPr>
            <a:xfrm flipV="1">
              <a:off x="10805" y="6155"/>
              <a:ext cx="355" cy="201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0025" y="5115"/>
              <a:ext cx="364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Below</a:t>
              </a:r>
              <a:r>
                <a:rPr lang="zh-CN" altLang="en-US"/>
                <a:t>和</a:t>
              </a:r>
              <a:r>
                <a:rPr lang="en-US" altLang="zh-CN"/>
                <a:t>Above</a:t>
              </a:r>
              <a:r>
                <a:rPr lang="zh-CN" altLang="en-US"/>
                <a:t>后面的空格删掉会怎么样？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3" grpId="0" bldLvl="0" animBg="1"/>
      <p:bldP spid="33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温湿度提示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30705" y="1406525"/>
            <a:ext cx="8087360" cy="454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认识温湿度传感器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温湿度传感器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温湿度传感器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4463415" y="559753"/>
            <a:ext cx="18891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天气预报</a:t>
            </a:r>
            <a:endParaRPr lang="zh-CN" altLang="en-US" sz="2400"/>
          </a:p>
        </p:txBody>
      </p:sp>
      <p:pic>
        <p:nvPicPr>
          <p:cNvPr id="100" name="图片 99"/>
          <p:cNvPicPr/>
          <p:nvPr/>
        </p:nvPicPr>
        <p:blipFill>
          <a:blip r:embed="rId4"/>
          <a:srcRect t="19062" b="4975"/>
          <a:stretch>
            <a:fillRect/>
          </a:stretch>
        </p:blipFill>
        <p:spPr>
          <a:xfrm>
            <a:off x="2029460" y="1940560"/>
            <a:ext cx="7794625" cy="4299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圆角矩形 33"/>
          <p:cNvSpPr/>
          <p:nvPr>
            <p:custDataLst>
              <p:tags r:id="rId5"/>
            </p:custDataLst>
          </p:nvPr>
        </p:nvSpPr>
        <p:spPr>
          <a:xfrm>
            <a:off x="2256155" y="3063240"/>
            <a:ext cx="4096385" cy="4432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6403340" y="3138805"/>
            <a:ext cx="2348865" cy="368300"/>
            <a:chOff x="9773" y="5259"/>
            <a:chExt cx="3699" cy="580"/>
          </a:xfrm>
        </p:grpSpPr>
        <p:cxnSp>
          <p:nvCxnSpPr>
            <p:cNvPr id="5" name="直接箭头连接符 4"/>
            <p:cNvCxnSpPr/>
            <p:nvPr>
              <p:custDataLst>
                <p:tags r:id="rId6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481" y="5259"/>
              <a:ext cx="2991" cy="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</a:rPr>
                <a:t>数据如何得到？</a:t>
              </a:r>
              <a:endParaRPr lang="zh-CN" altLang="en-US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 bldLvl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温湿度传感器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4463415" y="560070"/>
            <a:ext cx="2839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认识温湿度传感器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1915" y="2248535"/>
            <a:ext cx="3251835" cy="28613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ym typeface="+mn-ea"/>
              </a:rPr>
              <a:t>温湿度传感器在地衣智慧板背面中间位置，集湿敏和热敏为一体，能够用来测量温度和湿度的传感器装置。</a:t>
            </a:r>
            <a:endParaRPr lang="zh-CN" altLang="en-US" sz="240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080000" y="2041525"/>
            <a:ext cx="4823460" cy="4339590"/>
            <a:chOff x="8000" y="3215"/>
            <a:chExt cx="7596" cy="6834"/>
          </a:xfrm>
        </p:grpSpPr>
        <p:pic>
          <p:nvPicPr>
            <p:cNvPr id="5" name="图片 -21474826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000" y="3215"/>
              <a:ext cx="7597" cy="683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" name="组合 8"/>
            <p:cNvGrpSpPr/>
            <p:nvPr/>
          </p:nvGrpSpPr>
          <p:grpSpPr>
            <a:xfrm flipH="1">
              <a:off x="9260" y="6559"/>
              <a:ext cx="2205" cy="752"/>
              <a:chOff x="7991" y="2833"/>
              <a:chExt cx="2188" cy="944"/>
            </a:xfrm>
          </p:grpSpPr>
          <p:sp>
            <p:nvSpPr>
              <p:cNvPr id="10" name="圆角矩形标注 9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7991" y="2833"/>
                <a:ext cx="2188" cy="944"/>
              </a:xfrm>
              <a:prstGeom prst="wedgeRoundRectCallout">
                <a:avLst>
                  <a:gd name="adj1" fmla="val 23009"/>
                  <a:gd name="adj2" fmla="val -84423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072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温湿度传感器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83153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8627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7990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7560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19574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294305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588645"/>
            <a:ext cx="3121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如何显示温湿度值？</a:t>
            </a:r>
            <a:endParaRPr lang="zh-CN" sz="2400"/>
          </a:p>
        </p:txBody>
      </p:sp>
      <p:pic>
        <p:nvPicPr>
          <p:cNvPr id="15" name="图片 14" descr="3b333633323439373bc8cb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3695" y="2025650"/>
            <a:ext cx="3317240" cy="33172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4875" y="2534285"/>
            <a:ext cx="2385060" cy="2118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1045" y="2148205"/>
            <a:ext cx="4189730" cy="2964815"/>
          </a:xfrm>
          <a:prstGeom prst="rect">
            <a:avLst/>
          </a:prstGeom>
        </p:spPr>
      </p:pic>
      <p:pic>
        <p:nvPicPr>
          <p:cNvPr id="14" name="图片 13" descr="3b333633333133353bb2e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68140" y="3831590"/>
            <a:ext cx="1389380" cy="914400"/>
          </a:xfrm>
          <a:prstGeom prst="rect">
            <a:avLst/>
          </a:prstGeom>
        </p:spPr>
      </p:pic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6550660" y="2345690"/>
            <a:ext cx="3559810" cy="23069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ym typeface="+mn-ea"/>
              </a:rPr>
              <a:t>温湿度实质是变量，变量值不能直接通过显示控件显示出来，必须通过</a:t>
            </a:r>
            <a:r>
              <a:rPr lang="zh-CN" sz="2400">
                <a:solidFill>
                  <a:srgbClr val="FF0000"/>
                </a:solidFill>
                <a:sym typeface="+mn-ea"/>
              </a:rPr>
              <a:t>数组</a:t>
            </a:r>
            <a:r>
              <a:rPr lang="zh-CN" sz="2400">
                <a:sym typeface="+mn-ea"/>
              </a:rPr>
              <a:t>才能显示出来。</a:t>
            </a:r>
            <a:endParaRPr lang="zh-CN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253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189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146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0585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04973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1920875"/>
            <a:ext cx="8910320" cy="10147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sz="2000">
                <a:sym typeface="+mn-ea"/>
              </a:rPr>
              <a:t>数组是用于储存多个相同类型数据的集合</a:t>
            </a:r>
            <a:r>
              <a:rPr lang="zh-CN" sz="2000">
                <a:sym typeface="+mn-ea"/>
              </a:rPr>
              <a:t>，与变量一样，在</a:t>
            </a:r>
            <a:r>
              <a:rPr lang="zh-CN" altLang="en-US" sz="2000">
                <a:sym typeface="+mn-ea"/>
              </a:rPr>
              <a:t>程序中用于</a:t>
            </a:r>
            <a:r>
              <a:rPr lang="zh-CN" altLang="en-US" sz="2000">
                <a:sym typeface="+mn-ea"/>
              </a:rPr>
              <a:t>存放</a:t>
            </a:r>
            <a:r>
              <a:rPr lang="zh-CN" altLang="en-US" sz="2000">
                <a:sym typeface="+mn-ea"/>
              </a:rPr>
              <a:t>数据，可以存放字符串、数值等。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数组是什么</a:t>
            </a:r>
            <a:endParaRPr lang="zh-CN" sz="2400"/>
          </a:p>
        </p:txBody>
      </p:sp>
      <p:sp>
        <p:nvSpPr>
          <p:cNvPr id="74" name="圆角矩形 73"/>
          <p:cNvSpPr/>
          <p:nvPr>
            <p:custDataLst>
              <p:tags r:id="rId5"/>
            </p:custDataLst>
          </p:nvPr>
        </p:nvSpPr>
        <p:spPr>
          <a:xfrm>
            <a:off x="2485390" y="3375025"/>
            <a:ext cx="1645920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6"/>
            </p:custDataLst>
          </p:nvPr>
        </p:nvSpPr>
        <p:spPr>
          <a:xfrm>
            <a:off x="2678033" y="3467735"/>
            <a:ext cx="1285875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</a:rPr>
              <a:t>数组名称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76" name="右箭头 75"/>
          <p:cNvSpPr/>
          <p:nvPr>
            <p:custDataLst>
              <p:tags r:id="rId7"/>
            </p:custDataLst>
          </p:nvPr>
        </p:nvSpPr>
        <p:spPr>
          <a:xfrm>
            <a:off x="4237606" y="3445915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43475" y="3358515"/>
            <a:ext cx="495617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数组名称的第</a:t>
            </a: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1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个字一般不能是数字；</a:t>
            </a:r>
            <a:endParaRPr lang="zh-CN" altLang="en-US" sz="200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数组名称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不能重名（也不能与变量重名）；</a:t>
            </a:r>
            <a:endParaRPr lang="zh-CN" altLang="en-US" sz="200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数组名称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应该尽可能使用有含义的名字</a:t>
            </a:r>
            <a:r>
              <a:rPr 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。</a:t>
            </a:r>
            <a:endParaRPr lang="zh-CN" sz="200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9"/>
            </p:custDataLst>
          </p:nvPr>
        </p:nvSpPr>
        <p:spPr>
          <a:xfrm>
            <a:off x="2485390" y="4399280"/>
            <a:ext cx="1645285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4" name="文本框 83"/>
          <p:cNvSpPr txBox="1"/>
          <p:nvPr>
            <p:custDataLst>
              <p:tags r:id="rId10"/>
            </p:custDataLst>
          </p:nvPr>
        </p:nvSpPr>
        <p:spPr>
          <a:xfrm>
            <a:off x="2672636" y="4491990"/>
            <a:ext cx="1296670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数据类型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85" name="右箭头 84"/>
          <p:cNvSpPr/>
          <p:nvPr>
            <p:custDataLst>
              <p:tags r:id="rId11"/>
            </p:custDataLst>
          </p:nvPr>
        </p:nvSpPr>
        <p:spPr>
          <a:xfrm>
            <a:off x="4240146" y="4469980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43475" y="4382135"/>
            <a:ext cx="475043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数据类型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默认为单字节类型；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数据类型要根据用途进行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选择。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</p:txBody>
      </p:sp>
      <p:sp>
        <p:nvSpPr>
          <p:cNvPr id="37" name="椭圆 36"/>
          <p:cNvSpPr/>
          <p:nvPr>
            <p:custDataLst>
              <p:tags r:id="rId13"/>
            </p:custDataLst>
          </p:nvPr>
        </p:nvSpPr>
        <p:spPr>
          <a:xfrm>
            <a:off x="2289576" y="4668775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4"/>
            </p:custDataLst>
          </p:nvPr>
        </p:nvSpPr>
        <p:spPr>
          <a:xfrm>
            <a:off x="2289576" y="3629292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11" name="右箭头 10"/>
          <p:cNvSpPr/>
          <p:nvPr>
            <p:custDataLst>
              <p:tags r:id="rId18"/>
            </p:custDataLst>
          </p:nvPr>
        </p:nvSpPr>
        <p:spPr>
          <a:xfrm>
            <a:off x="4240146" y="5450420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2" name="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943475" y="5362575"/>
            <a:ext cx="475043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数据长度要实际根据情况进行设置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。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</p:txBody>
      </p:sp>
      <p:sp>
        <p:nvSpPr>
          <p:cNvPr id="13" name="椭圆 12"/>
          <p:cNvSpPr/>
          <p:nvPr>
            <p:custDataLst>
              <p:tags r:id="rId20"/>
            </p:custDataLst>
          </p:nvPr>
        </p:nvSpPr>
        <p:spPr>
          <a:xfrm>
            <a:off x="2294656" y="5649215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21"/>
            </p:custDataLst>
          </p:nvPr>
        </p:nvSpPr>
        <p:spPr>
          <a:xfrm>
            <a:off x="2490470" y="5394960"/>
            <a:ext cx="1645285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2"/>
            </p:custDataLst>
          </p:nvPr>
        </p:nvSpPr>
        <p:spPr>
          <a:xfrm>
            <a:off x="2672636" y="5487670"/>
            <a:ext cx="1296670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数组长度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bldLvl="0" animBg="1"/>
      <p:bldP spid="74" grpId="0" bldLvl="0" animBg="1"/>
      <p:bldP spid="38" grpId="0" bldLvl="0" animBg="1"/>
      <p:bldP spid="75" grpId="0"/>
      <p:bldP spid="76" grpId="0" bldLvl="0" animBg="1"/>
      <p:bldP spid="76" grpId="1" animBg="1"/>
      <p:bldP spid="78" grpId="0"/>
      <p:bldP spid="78" grpId="1"/>
      <p:bldP spid="83" grpId="0" bldLvl="0" animBg="1"/>
      <p:bldP spid="84" grpId="0"/>
      <p:bldP spid="37" grpId="0" bldLvl="0" animBg="1"/>
      <p:bldP spid="85" grpId="0" bldLvl="0" animBg="1"/>
      <p:bldP spid="85" grpId="1" animBg="1"/>
      <p:bldP spid="86" grpId="0"/>
      <p:bldP spid="86" grpId="1"/>
      <p:bldP spid="13" grpId="0" bldLvl="0" animBg="1"/>
      <p:bldP spid="11" grpId="0" bldLvl="0" animBg="1"/>
      <p:bldP spid="11" grpId="1" animBg="1"/>
      <p:bldP spid="12" grpId="0"/>
      <p:bldP spid="12" grpId="1"/>
      <p:bldP spid="15" grpId="0" bldLvl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12875" y="1398905"/>
            <a:ext cx="9296400" cy="4975860"/>
            <a:chOff x="1983" y="2367"/>
            <a:chExt cx="14640" cy="7836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b="4799"/>
            <a:stretch>
              <a:fillRect/>
            </a:stretch>
          </p:blipFill>
          <p:spPr>
            <a:xfrm>
              <a:off x="1983" y="2367"/>
              <a:ext cx="14640" cy="783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7363" b="5181"/>
            <a:stretch>
              <a:fillRect/>
            </a:stretch>
          </p:blipFill>
          <p:spPr>
            <a:xfrm>
              <a:off x="4525" y="2367"/>
              <a:ext cx="12098" cy="7835"/>
            </a:xfrm>
            <a:prstGeom prst="rect">
              <a:avLst/>
            </a:prstGeom>
          </p:spPr>
        </p:pic>
      </p:grpSp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>
                <a:sym typeface="+mn-ea"/>
              </a:rPr>
              <a:t>如何</a:t>
            </a:r>
            <a:r>
              <a:rPr lang="zh-CN" sz="2400"/>
              <a:t>建立数组</a:t>
            </a:r>
            <a:endParaRPr lang="zh-CN" sz="2400"/>
          </a:p>
        </p:txBody>
      </p:sp>
      <p:sp>
        <p:nvSpPr>
          <p:cNvPr id="11" name="圆角矩形 10"/>
          <p:cNvSpPr/>
          <p:nvPr/>
        </p:nvSpPr>
        <p:spPr>
          <a:xfrm>
            <a:off x="1873250" y="2603500"/>
            <a:ext cx="843280" cy="26543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873250" y="3002915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1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、点击建立数组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442585" y="3160395"/>
            <a:ext cx="1482725" cy="2508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307580" y="3108960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2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、输入数组名称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07580" y="3587750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3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、选择数据类型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4349750" y="4420235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4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、输入数组长度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478270" y="3588385"/>
            <a:ext cx="530225" cy="8140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11"/>
            </p:custDataLst>
          </p:nvPr>
        </p:nvSpPr>
        <p:spPr>
          <a:xfrm>
            <a:off x="5442585" y="4047490"/>
            <a:ext cx="941070" cy="30035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7307580" y="4355148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5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、点击确认数组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36" name="圆角矩形 35"/>
          <p:cNvSpPr/>
          <p:nvPr>
            <p:custDataLst>
              <p:tags r:id="rId13"/>
            </p:custDataLst>
          </p:nvPr>
        </p:nvSpPr>
        <p:spPr>
          <a:xfrm>
            <a:off x="6478270" y="4393565"/>
            <a:ext cx="530225" cy="2914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4"/>
          <a:srcRect b="5502"/>
          <a:stretch>
            <a:fillRect/>
          </a:stretch>
        </p:blipFill>
        <p:spPr>
          <a:xfrm>
            <a:off x="1382395" y="1398905"/>
            <a:ext cx="9363710" cy="4975225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3" name="圆角矩形 32"/>
          <p:cNvSpPr/>
          <p:nvPr>
            <p:custDataLst>
              <p:tags r:id="rId15"/>
            </p:custDataLst>
          </p:nvPr>
        </p:nvSpPr>
        <p:spPr>
          <a:xfrm>
            <a:off x="1812925" y="2921000"/>
            <a:ext cx="1977390" cy="14268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4" name="图片 33" descr="3b32313536353338303bb7d6cef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ldLvl="0" animBg="1"/>
      <p:bldP spid="12" grpId="0" bldLvl="0" animBg="1"/>
      <p:bldP spid="11" grpId="1" animBg="1"/>
      <p:bldP spid="12" grpId="1" animBg="1"/>
      <p:bldP spid="14" grpId="0" bldLvl="0" animBg="1"/>
      <p:bldP spid="15" grpId="0" bldLvl="0" animBg="1"/>
      <p:bldP spid="14" grpId="1" animBg="1"/>
      <p:bldP spid="15" grpId="1" animBg="1"/>
      <p:bldP spid="17" grpId="0" bldLvl="0" animBg="1"/>
      <p:bldP spid="21" grpId="0" bldLvl="0" animBg="1"/>
      <p:bldP spid="17" grpId="1" animBg="1"/>
      <p:bldP spid="21" grpId="1" animBg="1"/>
      <p:bldP spid="33" grpId="0" bldLvl="0" animBg="1"/>
      <p:bldP spid="33" grpId="1" animBg="1"/>
      <p:bldP spid="16" grpId="0" bldLvl="0" animBg="1"/>
      <p:bldP spid="32" grpId="0" bldLvl="0" animBg="1"/>
      <p:bldP spid="16" grpId="1" animBg="1"/>
      <p:bldP spid="32" grpId="1" animBg="1"/>
      <p:bldP spid="36" grpId="0" bldLvl="0" animBg="1"/>
      <p:bldP spid="35" grpId="0" bldLvl="0" animBg="1"/>
      <p:bldP spid="36" grpId="1" animBg="1"/>
      <p:bldP spid="3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1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1_1"/>
  <p:tag name="KSO_WM_TEMPLATE_CATEGORY" val="diagram"/>
  <p:tag name="KSO_WM_TEMPLATE_INDEX" val="20231496"/>
  <p:tag name="KSO_WM_UNIT_LAYERLEVEL" val="1_1_1_1"/>
  <p:tag name="KSO_WM_TAG_VERSION" val="3.0"/>
  <p:tag name="KSO_WM_UNIT_VALUE" val="36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2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2_1"/>
  <p:tag name="KSO_WM_TEMPLATE_CATEGORY" val="diagram"/>
  <p:tag name="KSO_WM_TEMPLATE_INDEX" val="2023149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2_1"/>
  <p:tag name="KSO_WM_TEMPLATE_CATEGORY" val="diagram"/>
  <p:tag name="KSO_WM_TEMPLATE_INDEX" val="2023149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2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811*3025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827</Words>
  <Application>WPS 演示</Application>
  <PresentationFormat/>
  <Paragraphs>137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Fira Sans Extra Condensed</vt:lpstr>
      <vt:lpstr>ZWSimpleStroke</vt:lpstr>
      <vt:lpstr>Arial</vt:lpstr>
      <vt:lpstr>微软雅黑</vt:lpstr>
      <vt:lpstr>江城圆体 400W</vt:lpstr>
      <vt:lpstr>Roboto Bold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52</cp:revision>
  <cp:lastPrinted>2022-09-12T16:00:00Z</cp:lastPrinted>
  <dcterms:created xsi:type="dcterms:W3CDTF">2022-09-26T02:57:00Z</dcterms:created>
  <dcterms:modified xsi:type="dcterms:W3CDTF">2023-12-11T01:53:33Z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3251209B28954D46AFD099817BDF473A_13</vt:lpwstr>
  </property>
  <property fmtid="{D5CDD505-2E9C-101B-9397-08002B2CF9AE}" pid="3" name="KSOProductBuildVer">
    <vt:lpwstr>2052-12.1.0.15712</vt:lpwstr>
  </property>
</Properties>
</file>