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6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0"/>
  </p:handoutMasterIdLst>
  <p:sldIdLst>
    <p:sldId id="256" r:id="rId3"/>
    <p:sldId id="257" r:id="rId4"/>
    <p:sldId id="259" r:id="rId5"/>
    <p:sldId id="265" r:id="rId6"/>
    <p:sldId id="604" r:id="rId8"/>
    <p:sldId id="458" r:id="rId9"/>
    <p:sldId id="555" r:id="rId10"/>
    <p:sldId id="582" r:id="rId11"/>
    <p:sldId id="597" r:id="rId12"/>
    <p:sldId id="460" r:id="rId13"/>
    <p:sldId id="490" r:id="rId14"/>
    <p:sldId id="469" r:id="rId15"/>
    <p:sldId id="468" r:id="rId16"/>
    <p:sldId id="605" r:id="rId17"/>
    <p:sldId id="479" r:id="rId18"/>
    <p:sldId id="261" r:id="rId19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36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204"/>
        <p:guide pos="36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49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7.png"/><Relationship Id="rId7" Type="http://schemas.openxmlformats.org/officeDocument/2006/relationships/image" Target="../media/image16.svg"/><Relationship Id="rId6" Type="http://schemas.openxmlformats.org/officeDocument/2006/relationships/image" Target="../media/image15.png"/><Relationship Id="rId5" Type="http://schemas.openxmlformats.org/officeDocument/2006/relationships/tags" Target="../tags/tag32.xml"/><Relationship Id="rId4" Type="http://schemas.openxmlformats.org/officeDocument/2006/relationships/image" Target="../media/image3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0" Type="http://schemas.openxmlformats.org/officeDocument/2006/relationships/notesSlide" Target="../notesSlides/notesSlide6.xml"/><Relationship Id="rId1" Type="http://schemas.openxmlformats.org/officeDocument/2006/relationships/tags" Target="../tags/tag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6" Type="http://schemas.openxmlformats.org/officeDocument/2006/relationships/tags" Target="../tags/tag36.xml"/><Relationship Id="rId5" Type="http://schemas.openxmlformats.org/officeDocument/2006/relationships/image" Target="../media/image3.png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46.xml"/><Relationship Id="rId5" Type="http://schemas.openxmlformats.org/officeDocument/2006/relationships/image" Target="../media/image3.pn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48.xml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GIF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tags" Target="../tags/tag4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3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image" Target="../media/image3.png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9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14.png"/><Relationship Id="rId7" Type="http://schemas.openxmlformats.org/officeDocument/2006/relationships/image" Target="../media/image12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image" Target="../media/image3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智能感应灯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动手实践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344035" y="619760"/>
            <a:ext cx="228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参考程序</a:t>
            </a:r>
            <a:endParaRPr lang="zh-CN" altLang="en-US" sz="2400"/>
          </a:p>
        </p:txBody>
      </p: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7940" y="1247775"/>
            <a:ext cx="5649595" cy="5228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调试与演示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60425" y="2846070"/>
            <a:ext cx="3035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调试与演示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流程如图所示。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未命名文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85" y="-185420"/>
            <a:ext cx="2867660" cy="720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860425" y="2523490"/>
            <a:ext cx="30353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观察发现有时候显示数值并不能使灯亮，但是灯却亮了，为什么？主要是由于显示和亮灯会有一定的时间差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可通过设置变量解决。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875" y="316230"/>
            <a:ext cx="4611370" cy="622554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942840" y="1924685"/>
            <a:ext cx="6182995" cy="782955"/>
            <a:chOff x="7034" y="4037"/>
            <a:chExt cx="9737" cy="1233"/>
          </a:xfrm>
        </p:grpSpPr>
        <p:grpSp>
          <p:nvGrpSpPr>
            <p:cNvPr id="15" name="组合 14"/>
            <p:cNvGrpSpPr/>
            <p:nvPr/>
          </p:nvGrpSpPr>
          <p:grpSpPr>
            <a:xfrm>
              <a:off x="11509" y="4037"/>
              <a:ext cx="5262" cy="1016"/>
              <a:chOff x="7296" y="5091"/>
              <a:chExt cx="5262" cy="1016"/>
            </a:xfrm>
          </p:grpSpPr>
          <p:cxnSp>
            <p:nvCxnSpPr>
              <p:cNvPr id="16" name="直接箭头连接符 15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7296" y="5700"/>
                <a:ext cx="1178" cy="16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 w="med" len="med"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7" name="文本框 1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8473" y="5091"/>
                <a:ext cx="408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/>
                  <a:t>先将获取值赋值给变量，再显示和判断变量即可。</a:t>
                </a:r>
                <a:endParaRPr lang="zh-CN" altLang="en-US"/>
              </a:p>
            </p:txBody>
          </p:sp>
        </p:grpSp>
        <p:sp>
          <p:nvSpPr>
            <p:cNvPr id="10" name="圆角矩形 9"/>
            <p:cNvSpPr/>
            <p:nvPr>
              <p:custDataLst>
                <p:tags r:id="rId9"/>
              </p:custDataLst>
            </p:nvPr>
          </p:nvSpPr>
          <p:spPr>
            <a:xfrm>
              <a:off x="7034" y="4038"/>
              <a:ext cx="4475" cy="1232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5940" y="61753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效果视频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VID_20231207_165943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796415" y="1367155"/>
            <a:ext cx="8645525" cy="4863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智能感应灯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过程分析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动手实践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调试与演示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8292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智能感应灯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智能感应灯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4702175" y="1899285"/>
            <a:ext cx="5509260" cy="4033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995045" y="2186940"/>
            <a:ext cx="3240405" cy="332295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sz="2000">
                <a:sym typeface="+mn-ea"/>
              </a:rPr>
              <a:t>感应灯是一种通过</a:t>
            </a:r>
            <a:r>
              <a:rPr lang="zh-CN" sz="2000">
                <a:solidFill>
                  <a:srgbClr val="FF0000"/>
                </a:solidFill>
                <a:sym typeface="+mn-ea"/>
              </a:rPr>
              <a:t>感应模块</a:t>
            </a:r>
            <a:r>
              <a:rPr lang="zh-CN" sz="2000">
                <a:sym typeface="+mn-ea"/>
              </a:rPr>
              <a:t>自动控制光源点亮的一种新型智能照明产品，可自动开启照明,人离开后可自动延时关闭，杜绝能源的人为浪费，延长电器使用寿命且集节能、方便保安于一体。</a:t>
            </a:r>
            <a:endParaRPr lang="zh-CN" sz="20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智能感应灯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995045" y="2186940"/>
            <a:ext cx="3240405" cy="332295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sz="2000">
                <a:sym typeface="+mn-ea"/>
              </a:rPr>
              <a:t>感应灯是一种通过</a:t>
            </a:r>
            <a:r>
              <a:rPr lang="zh-CN" sz="2000">
                <a:solidFill>
                  <a:srgbClr val="FF0000"/>
                </a:solidFill>
                <a:sym typeface="+mn-ea"/>
              </a:rPr>
              <a:t>感应模块</a:t>
            </a:r>
            <a:r>
              <a:rPr lang="zh-CN" sz="2000">
                <a:sym typeface="+mn-ea"/>
              </a:rPr>
              <a:t>自动控制光源点亮的一种新型智能照明产品，可自动开启照明,人离开后可自动延时关闭，杜绝能源的人为浪费，延长电器使用寿命且集节能、方便保安于一体。</a:t>
            </a:r>
            <a:endParaRPr lang="zh-CN" sz="2000"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829810" y="1918335"/>
            <a:ext cx="4902835" cy="4335145"/>
            <a:chOff x="9496" y="2939"/>
            <a:chExt cx="7721" cy="6827"/>
          </a:xfrm>
        </p:grpSpPr>
        <p:pic>
          <p:nvPicPr>
            <p:cNvPr id="6" name="图片 -214748262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9496" y="2939"/>
              <a:ext cx="7721" cy="682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3" name="组合 12"/>
            <p:cNvGrpSpPr/>
            <p:nvPr/>
          </p:nvGrpSpPr>
          <p:grpSpPr>
            <a:xfrm>
              <a:off x="11933" y="3734"/>
              <a:ext cx="2540" cy="573"/>
              <a:chOff x="7737" y="3057"/>
              <a:chExt cx="2665" cy="1101"/>
            </a:xfrm>
          </p:grpSpPr>
          <p:sp>
            <p:nvSpPr>
              <p:cNvPr id="14" name="圆角矩形标注 13"/>
              <p:cNvSpPr/>
              <p:nvPr>
                <p:custDataLst>
                  <p:tags r:id="rId6"/>
                </p:custDataLst>
              </p:nvPr>
            </p:nvSpPr>
            <p:spPr>
              <a:xfrm flipV="1">
                <a:off x="7737" y="3057"/>
                <a:ext cx="2664" cy="1101"/>
              </a:xfrm>
              <a:prstGeom prst="wedgeRoundRectCallout">
                <a:avLst>
                  <a:gd name="adj1" fmla="val 1772"/>
                  <a:gd name="adj2" fmla="val 76142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7816" y="3209"/>
                <a:ext cx="2586" cy="94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zh-CN" altLang="en-US" sz="1400">
                    <a:solidFill>
                      <a:schemeClr val="tx2"/>
                    </a:solidFill>
                  </a:rPr>
                  <a:t>光线</a:t>
                </a:r>
                <a:r>
                  <a:rPr lang="en-US" altLang="zh-CN" sz="1400">
                    <a:solidFill>
                      <a:schemeClr val="tx2"/>
                    </a:solidFill>
                  </a:rPr>
                  <a:t>/</a:t>
                </a:r>
                <a:r>
                  <a:rPr lang="zh-CN" altLang="en-US" sz="1400">
                    <a:solidFill>
                      <a:schemeClr val="tx2"/>
                    </a:solidFill>
                  </a:rPr>
                  <a:t>接近传感器</a:t>
                </a:r>
                <a:endParaRPr lang="zh-CN" altLang="en-US" sz="1400">
                  <a:solidFill>
                    <a:schemeClr val="tx2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过程分析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智能感应灯</a:t>
            </a:r>
            <a:r>
              <a:rPr lang="zh-CN" sz="2400">
                <a:sym typeface="+mn-ea"/>
              </a:rPr>
              <a:t>设计</a:t>
            </a:r>
            <a:endParaRPr lang="zh-CN" sz="240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228725" y="2125980"/>
            <a:ext cx="881316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显示光线传感器和接近传感器的值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、光线暗且有人靠近时亮灯，否则熄灯。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、自定义其他功能。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1</a:t>
            </a:r>
            <a:r>
              <a:rPr lang="zh-CN" altLang="en-US" sz="2400"/>
              <a:t>、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显示光线值和接近值</a:t>
            </a:r>
            <a:endParaRPr lang="zh-CN" altLang="en-US" sz="2400"/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0650" y="2564765"/>
            <a:ext cx="6707505" cy="258445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524625" y="3310255"/>
            <a:ext cx="4646295" cy="368300"/>
            <a:chOff x="6437" y="5235"/>
            <a:chExt cx="7317" cy="580"/>
          </a:xfrm>
        </p:grpSpPr>
        <p:cxnSp>
          <p:nvCxnSpPr>
            <p:cNvPr id="16" name="直接箭头连接符 15"/>
            <p:cNvCxnSpPr>
              <a:endCxn id="17" idx="1"/>
            </p:cNvCxnSpPr>
            <p:nvPr>
              <p:custDataLst>
                <p:tags r:id="rId9"/>
              </p:custDataLst>
            </p:nvPr>
          </p:nvCxnSpPr>
          <p:spPr>
            <a:xfrm>
              <a:off x="6437" y="5512"/>
              <a:ext cx="3948" cy="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10385" y="5235"/>
              <a:ext cx="336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几个</a:t>
              </a:r>
              <a:r>
                <a:rPr lang="zh-CN">
                  <a:sym typeface="+mn-ea"/>
                </a:rPr>
                <a:t>空格合适</a:t>
              </a:r>
              <a:r>
                <a:rPr lang="zh-CN" altLang="en-US"/>
                <a:t>？</a:t>
              </a:r>
              <a:endParaRPr lang="zh-CN" altLang="en-US"/>
            </a:p>
          </p:txBody>
        </p:sp>
      </p:grpSp>
      <p:cxnSp>
        <p:nvCxnSpPr>
          <p:cNvPr id="10" name="直接箭头连接符 9"/>
          <p:cNvCxnSpPr/>
          <p:nvPr/>
        </p:nvCxnSpPr>
        <p:spPr>
          <a:xfrm flipV="1">
            <a:off x="6524625" y="3531235"/>
            <a:ext cx="2502535" cy="1141730"/>
          </a:xfrm>
          <a:prstGeom prst="straightConnector1">
            <a:avLst/>
          </a:prstGeom>
          <a:ln w="28575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2</a:t>
            </a:r>
            <a:r>
              <a:rPr lang="zh-CN" altLang="en-US" sz="2400"/>
              <a:t>、灯光设置</a:t>
            </a:r>
            <a:endParaRPr lang="zh-CN" altLang="en-US" sz="2400"/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205" y="2429510"/>
            <a:ext cx="7121525" cy="280225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887220" y="2548255"/>
            <a:ext cx="8378825" cy="645160"/>
            <a:chOff x="2972" y="4037"/>
            <a:chExt cx="13195" cy="1016"/>
          </a:xfrm>
        </p:grpSpPr>
        <p:grpSp>
          <p:nvGrpSpPr>
            <p:cNvPr id="15" name="组合 14"/>
            <p:cNvGrpSpPr/>
            <p:nvPr/>
          </p:nvGrpSpPr>
          <p:grpSpPr>
            <a:xfrm>
              <a:off x="12343" y="4037"/>
              <a:ext cx="3824" cy="1016"/>
              <a:chOff x="8130" y="5091"/>
              <a:chExt cx="3824" cy="1016"/>
            </a:xfrm>
          </p:grpSpPr>
          <p:cxnSp>
            <p:nvCxnSpPr>
              <p:cNvPr id="16" name="直接箭头连接符 15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8130" y="5583"/>
                <a:ext cx="1178" cy="16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 w="med" len="med"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7" name="文本框 1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9284" y="5091"/>
                <a:ext cx="2670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/>
                  <a:t>具体数值根据实际情况设置</a:t>
                </a:r>
                <a:endParaRPr lang="zh-CN" altLang="en-US"/>
              </a:p>
            </p:txBody>
          </p:sp>
        </p:grpSp>
        <p:sp>
          <p:nvSpPr>
            <p:cNvPr id="10" name="圆角矩形 9"/>
            <p:cNvSpPr/>
            <p:nvPr/>
          </p:nvSpPr>
          <p:spPr>
            <a:xfrm>
              <a:off x="2972" y="4061"/>
              <a:ext cx="9383" cy="919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322830" y="3665220"/>
            <a:ext cx="4646295" cy="368300"/>
            <a:chOff x="6437" y="5235"/>
            <a:chExt cx="7317" cy="580"/>
          </a:xfrm>
        </p:grpSpPr>
        <p:cxnSp>
          <p:nvCxnSpPr>
            <p:cNvPr id="14" name="直接箭头连接符 13"/>
            <p:cNvCxnSpPr>
              <a:endCxn id="18" idx="1"/>
            </p:cNvCxnSpPr>
            <p:nvPr>
              <p:custDataLst>
                <p:tags r:id="rId11"/>
              </p:custDataLst>
            </p:nvPr>
          </p:nvCxnSpPr>
          <p:spPr>
            <a:xfrm>
              <a:off x="6437" y="5512"/>
              <a:ext cx="3948" cy="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10385" y="5235"/>
              <a:ext cx="336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适当延长亮灯时长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251*3273*1112*111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4563109,20481688],&quot;70&quot;:[3316230,3317785]}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</Words>
  <Application>WPS 演示</Application>
  <PresentationFormat/>
  <Paragraphs>94</Paragraphs>
  <Slides>16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Fira Sans Extra Condensed</vt:lpstr>
      <vt:lpstr>ZWSimpleStroke</vt:lpstr>
      <vt:lpstr>Arial</vt:lpstr>
      <vt:lpstr>Roboto Bold</vt:lpstr>
      <vt:lpstr>微软雅黑</vt:lpstr>
      <vt:lpstr>Arial Unicode MS</vt:lpstr>
      <vt:lpstr>等线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74</cp:revision>
  <cp:lastPrinted>2022-09-12T16:00:00Z</cp:lastPrinted>
  <dcterms:created xsi:type="dcterms:W3CDTF">2022-09-26T02:57:00Z</dcterms:created>
  <dcterms:modified xsi:type="dcterms:W3CDTF">2023-12-11T01:59:58Z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967D83E9074D4C1E848429F949B2FD5F_13</vt:lpwstr>
  </property>
  <property fmtid="{D5CDD505-2E9C-101B-9397-08002B2CF9AE}" pid="3" name="KSOProductBuildVer">
    <vt:lpwstr>2052-12.1.0.15712</vt:lpwstr>
  </property>
</Properties>
</file>