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9" r:id="rId5"/>
    <p:sldId id="265" r:id="rId6"/>
    <p:sldId id="581" r:id="rId8"/>
    <p:sldId id="458" r:id="rId9"/>
    <p:sldId id="555" r:id="rId10"/>
    <p:sldId id="582" r:id="rId11"/>
    <p:sldId id="583" r:id="rId12"/>
    <p:sldId id="594" r:id="rId13"/>
    <p:sldId id="460" r:id="rId14"/>
    <p:sldId id="490" r:id="rId15"/>
    <p:sldId id="469" r:id="rId16"/>
    <p:sldId id="468" r:id="rId17"/>
    <p:sldId id="479" r:id="rId18"/>
    <p:sldId id="261" r:id="rId19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7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image" Target="../media/image16.png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3.png"/><Relationship Id="rId3" Type="http://schemas.openxmlformats.org/officeDocument/2006/relationships/tags" Target="../tags/tag35.xml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53.xml"/><Relationship Id="rId5" Type="http://schemas.openxmlformats.org/officeDocument/2006/relationships/image" Target="../media/image3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6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67.xml"/><Relationship Id="rId5" Type="http://schemas.openxmlformats.org/officeDocument/2006/relationships/image" Target="../media/image3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69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tags" Target="../tags/tag5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3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image" Target="../media/image14.png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32.xml"/><Relationship Id="rId7" Type="http://schemas.openxmlformats.org/officeDocument/2006/relationships/image" Target="../media/image12.png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image" Target="../media/image3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计时器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、时间显示位置设计</a:t>
            </a:r>
            <a:endParaRPr lang="zh-CN" altLang="en-US" sz="2400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259205" y="2498090"/>
            <a:ext cx="391287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根据屏幕大小，即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的范围，可将实时时间显示在第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行，即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，记录时间显示在第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行到第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行（每行的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值在上一行的基础上加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即可），每行可显示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个时间，即可显示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列。由于时间显示位置是有规律的，即可使用变量进行编程。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90" y="509905"/>
            <a:ext cx="3888740" cy="6348095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894830" y="1663700"/>
            <a:ext cx="2979420" cy="368300"/>
            <a:chOff x="9581" y="5235"/>
            <a:chExt cx="4692" cy="580"/>
          </a:xfrm>
        </p:grpSpPr>
        <p:cxnSp>
          <p:nvCxnSpPr>
            <p:cNvPr id="16" name="直接箭头连接符 15"/>
            <p:cNvCxnSpPr/>
            <p:nvPr>
              <p:custDataLst>
                <p:tags r:id="rId8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10385" y="5235"/>
              <a:ext cx="388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记录时间初始坐标</a:t>
              </a:r>
              <a:r>
                <a:rPr lang="en-US" altLang="zh-CN"/>
                <a:t>Y</a:t>
              </a:r>
              <a:r>
                <a:rPr lang="zh-CN" altLang="en-US"/>
                <a:t>值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99910" y="1973580"/>
            <a:ext cx="2979420" cy="368300"/>
            <a:chOff x="9581" y="5235"/>
            <a:chExt cx="4692" cy="580"/>
          </a:xfrm>
        </p:grpSpPr>
        <p:cxnSp>
          <p:nvCxnSpPr>
            <p:cNvPr id="18" name="直接箭头连接符 17"/>
            <p:cNvCxnSpPr/>
            <p:nvPr>
              <p:custDataLst>
                <p:tags r:id="rId10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10385" y="5235"/>
              <a:ext cx="388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记录时间初始坐标</a:t>
              </a:r>
              <a:r>
                <a:rPr lang="en-US" altLang="zh-CN"/>
                <a:t>X</a:t>
              </a:r>
              <a:r>
                <a:rPr lang="zh-CN" altLang="en-US"/>
                <a:t>值</a:t>
              </a:r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596630" y="3411220"/>
            <a:ext cx="2150745" cy="368300"/>
            <a:chOff x="9581" y="5235"/>
            <a:chExt cx="3387" cy="580"/>
          </a:xfrm>
        </p:grpSpPr>
        <p:cxnSp>
          <p:nvCxnSpPr>
            <p:cNvPr id="22" name="直接箭头连接符 21"/>
            <p:cNvCxnSpPr/>
            <p:nvPr>
              <p:custDataLst>
                <p:tags r:id="rId12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0385" y="5235"/>
              <a:ext cx="258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显示实时时间</a:t>
              </a:r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51900" y="4393565"/>
            <a:ext cx="3061970" cy="368300"/>
            <a:chOff x="9581" y="5235"/>
            <a:chExt cx="4822" cy="580"/>
          </a:xfrm>
        </p:grpSpPr>
        <p:cxnSp>
          <p:nvCxnSpPr>
            <p:cNvPr id="31" name="直接箭头连接符 30"/>
            <p:cNvCxnSpPr/>
            <p:nvPr>
              <p:custDataLst>
                <p:tags r:id="rId14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>
              <p:custDataLst>
                <p:tags r:id="rId15"/>
              </p:custDataLst>
            </p:nvPr>
          </p:nvSpPr>
          <p:spPr>
            <a:xfrm>
              <a:off x="10385" y="5235"/>
              <a:ext cx="401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按</a:t>
              </a:r>
              <a:r>
                <a:rPr lang="en-US" altLang="zh-CN"/>
                <a:t>1</a:t>
              </a:r>
              <a:r>
                <a:rPr lang="zh-CN" altLang="en-US"/>
                <a:t>次显示</a:t>
              </a:r>
              <a:r>
                <a:rPr lang="en-US" altLang="zh-CN"/>
                <a:t>1</a:t>
              </a:r>
              <a:r>
                <a:rPr lang="zh-CN" altLang="en-US"/>
                <a:t>次记录时间</a:t>
              </a:r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04380" y="4733925"/>
            <a:ext cx="3874770" cy="368300"/>
            <a:chOff x="9581" y="5235"/>
            <a:chExt cx="6102" cy="580"/>
          </a:xfrm>
        </p:grpSpPr>
        <p:cxnSp>
          <p:nvCxnSpPr>
            <p:cNvPr id="34" name="直接箭头连接符 33"/>
            <p:cNvCxnSpPr/>
            <p:nvPr>
              <p:custDataLst>
                <p:tags r:id="rId16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17"/>
              </p:custDataLst>
            </p:nvPr>
          </p:nvSpPr>
          <p:spPr>
            <a:xfrm>
              <a:off x="10385" y="5235"/>
              <a:ext cx="52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显示记录时间后到下一行</a:t>
              </a:r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700645" y="5404485"/>
            <a:ext cx="3633470" cy="665480"/>
            <a:chOff x="9744" y="4339"/>
            <a:chExt cx="5722" cy="1048"/>
          </a:xfrm>
        </p:grpSpPr>
        <p:cxnSp>
          <p:nvCxnSpPr>
            <p:cNvPr id="37" name="直接箭头连接符 36"/>
            <p:cNvCxnSpPr/>
            <p:nvPr>
              <p:custDataLst>
                <p:tags r:id="rId18"/>
              </p:custDataLst>
            </p:nvPr>
          </p:nvCxnSpPr>
          <p:spPr>
            <a:xfrm>
              <a:off x="9744" y="4339"/>
              <a:ext cx="588" cy="5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10385" y="4371"/>
              <a:ext cx="508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当</a:t>
              </a:r>
              <a:r>
                <a:rPr lang="en-US" altLang="zh-CN"/>
                <a:t>Y&gt;56</a:t>
              </a:r>
              <a:r>
                <a:rPr lang="zh-CN" altLang="en-US"/>
                <a:t>，表明已经显示到了第</a:t>
              </a:r>
              <a:r>
                <a:rPr lang="en-US" altLang="zh-CN"/>
                <a:t>8</a:t>
              </a:r>
              <a:r>
                <a:rPr lang="zh-CN" altLang="en-US"/>
                <a:t>行，坐标需要换到第</a:t>
              </a:r>
              <a:r>
                <a:rPr lang="en-US" altLang="zh-CN"/>
                <a:t>2</a:t>
              </a:r>
              <a:r>
                <a:rPr lang="zh-CN" altLang="en-US"/>
                <a:t>列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编写程序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1225"/>
          <a:stretch>
            <a:fillRect/>
          </a:stretch>
        </p:blipFill>
        <p:spPr>
          <a:xfrm>
            <a:off x="1677670" y="1010285"/>
            <a:ext cx="7031355" cy="581279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编写程序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994660" y="4819650"/>
            <a:ext cx="1835785" cy="645160"/>
            <a:chOff x="9581" y="5067"/>
            <a:chExt cx="2891" cy="1016"/>
          </a:xfrm>
        </p:grpSpPr>
        <p:cxnSp>
          <p:nvCxnSpPr>
            <p:cNvPr id="16" name="直接箭头连接符 15"/>
            <p:cNvCxnSpPr>
              <a:endCxn id="17" idx="1"/>
            </p:cNvCxnSpPr>
            <p:nvPr>
              <p:custDataLst>
                <p:tags r:id="rId9"/>
              </p:custDataLst>
            </p:nvPr>
          </p:nvCxnSpPr>
          <p:spPr>
            <a:xfrm>
              <a:off x="9581" y="5562"/>
              <a:ext cx="373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9954" y="5067"/>
              <a:ext cx="251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通过变量名次记录时间排名</a:t>
              </a:r>
              <a:endParaRPr lang="zh-CN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150100" y="4182745"/>
            <a:ext cx="3531870" cy="368300"/>
            <a:chOff x="9581" y="5235"/>
            <a:chExt cx="5562" cy="580"/>
          </a:xfrm>
        </p:grpSpPr>
        <p:cxnSp>
          <p:nvCxnSpPr>
            <p:cNvPr id="18" name="直接箭头连接符 17"/>
            <p:cNvCxnSpPr/>
            <p:nvPr>
              <p:custDataLst>
                <p:tags r:id="rId11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2"/>
              </p:custDataLst>
            </p:nvPr>
          </p:nvSpPr>
          <p:spPr>
            <a:xfrm>
              <a:off x="10385" y="5235"/>
              <a:ext cx="47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显示变量需要经过数值转换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08545" y="4507865"/>
            <a:ext cx="3890645" cy="645160"/>
            <a:chOff x="7772" y="5235"/>
            <a:chExt cx="6127" cy="1016"/>
          </a:xfrm>
        </p:grpSpPr>
        <p:cxnSp>
          <p:nvCxnSpPr>
            <p:cNvPr id="21" name="直接箭头连接符 20"/>
            <p:cNvCxnSpPr/>
            <p:nvPr>
              <p:custDataLst>
                <p:tags r:id="rId13"/>
              </p:custDataLst>
            </p:nvPr>
          </p:nvCxnSpPr>
          <p:spPr>
            <a:xfrm>
              <a:off x="7772" y="5534"/>
              <a:ext cx="2560" cy="2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10385" y="5235"/>
              <a:ext cx="351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字符串常量可直接与字符串数组连接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02000" y="6334760"/>
            <a:ext cx="47904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/>
              <a:t>想一想如何显示出分？</a:t>
            </a:r>
            <a:endParaRPr lang="zh-CN" altLang="en-US" sz="2400"/>
          </a:p>
        </p:txBody>
      </p:sp>
      <p:pic>
        <p:nvPicPr>
          <p:cNvPr id="3" name="计时器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50695" y="1339215"/>
            <a:ext cx="8691245" cy="488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倒计时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编写程序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计时器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计时器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0645" y="1984375"/>
            <a:ext cx="4318635" cy="34150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sz="2400">
                <a:sym typeface="+mn-ea"/>
              </a:rPr>
              <a:t>计时器，是利用特定的原理来测量时间的装置</a:t>
            </a:r>
            <a:r>
              <a:rPr lang="zh-CN" sz="2400">
                <a:sym typeface="+mn-ea"/>
              </a:rPr>
              <a:t>，</a:t>
            </a:r>
            <a:r>
              <a:rPr sz="2400">
                <a:sym typeface="+mn-ea"/>
              </a:rPr>
              <a:t>提供了基本的计时控制功能</a:t>
            </a:r>
            <a:r>
              <a:rPr lang="zh-CN" sz="2400">
                <a:sym typeface="+mn-ea"/>
              </a:rPr>
              <a:t>。应用的范围十分广泛，校企社团活动、工厂精密仪器、机构科研项目等都可能用到。</a:t>
            </a:r>
            <a:endParaRPr lang="zh-CN" sz="2400"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rcRect l="5963" t="12065" b="8796"/>
          <a:stretch>
            <a:fillRect/>
          </a:stretch>
        </p:blipFill>
        <p:spPr>
          <a:xfrm>
            <a:off x="5973445" y="1984375"/>
            <a:ext cx="4859020" cy="3754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计时器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0645" y="2273935"/>
            <a:ext cx="4318635" cy="34150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ym typeface="+mn-ea"/>
              </a:rPr>
              <a:t>体育竞赛用的</a:t>
            </a:r>
            <a:r>
              <a:rPr sz="2400">
                <a:sym typeface="+mn-ea"/>
              </a:rPr>
              <a:t>电子秒</a:t>
            </a:r>
            <a:r>
              <a:rPr lang="zh-CN" sz="2400">
                <a:sym typeface="+mn-ea"/>
              </a:rPr>
              <a:t>表</a:t>
            </a:r>
            <a:r>
              <a:rPr sz="2400">
                <a:sym typeface="+mn-ea"/>
              </a:rPr>
              <a:t>是计时器的一种</a:t>
            </a:r>
            <a:r>
              <a:rPr lang="zh-CN" sz="2400">
                <a:sym typeface="+mn-ea"/>
              </a:rPr>
              <a:t>。</a:t>
            </a:r>
            <a:r>
              <a:rPr sz="2400">
                <a:sym typeface="+mn-ea"/>
              </a:rPr>
              <a:t>电子秒</a:t>
            </a:r>
            <a:r>
              <a:rPr lang="zh-CN" sz="2400">
                <a:sym typeface="+mn-ea"/>
              </a:rPr>
              <a:t>表，一般由按键、显示屏等组成。其中按键用于开始、记录、暂停、结束、清零等功能，显示屏用于显示计时。</a:t>
            </a:r>
            <a:endParaRPr lang="zh-CN" sz="2400"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l="14050" t="3930" r="15580" b="12890"/>
          <a:stretch>
            <a:fillRect/>
          </a:stretch>
        </p:blipFill>
        <p:spPr>
          <a:xfrm>
            <a:off x="6352540" y="1945005"/>
            <a:ext cx="3776980" cy="4145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如何设计电子秒表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、除了复位键，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地衣智慧板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只有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个按键，可通过它的两种状态实现多个按键功能，如开始、记录等。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、地衣智慧板内置控制器时间功能，不需通过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等待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实现，计时的同时不影响按键的使用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地衣智慧板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的显示屏显示记录的时间，同时还可以显示多次。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、按键的应用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3199130"/>
            <a:ext cx="3210560" cy="189039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234055" y="4323080"/>
            <a:ext cx="1717675" cy="645160"/>
            <a:chOff x="9773" y="4995"/>
            <a:chExt cx="2705" cy="1016"/>
          </a:xfrm>
        </p:grpSpPr>
        <p:cxnSp>
          <p:nvCxnSpPr>
            <p:cNvPr id="21" name="直接箭头连接符 20"/>
            <p:cNvCxnSpPr/>
            <p:nvPr>
              <p:custDataLst>
                <p:tags r:id="rId9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10577" y="4995"/>
              <a:ext cx="190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防止触发记录功能</a:t>
              </a:r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998220" y="2498090"/>
            <a:ext cx="2486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①开始功能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041900" y="2503170"/>
            <a:ext cx="2486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②记录功能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2905" y="3307715"/>
            <a:ext cx="3571875" cy="1661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071495" y="3943985"/>
            <a:ext cx="2168525" cy="368300"/>
            <a:chOff x="9581" y="5235"/>
            <a:chExt cx="3415" cy="580"/>
          </a:xfrm>
        </p:grpSpPr>
        <p:cxnSp>
          <p:nvCxnSpPr>
            <p:cNvPr id="16" name="直接箭头连接符 15"/>
            <p:cNvCxnSpPr/>
            <p:nvPr>
              <p:custDataLst>
                <p:tags r:id="rId14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10385" y="5235"/>
              <a:ext cx="26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从</a:t>
              </a:r>
              <a:r>
                <a:rPr lang="en-US" altLang="zh-CN"/>
                <a:t>0</a:t>
              </a:r>
              <a:r>
                <a:rPr lang="zh-CN" altLang="en-US"/>
                <a:t>开始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925560" y="3282950"/>
            <a:ext cx="2666365" cy="645160"/>
            <a:chOff x="9629" y="4995"/>
            <a:chExt cx="4199" cy="1016"/>
          </a:xfrm>
        </p:grpSpPr>
        <p:cxnSp>
          <p:nvCxnSpPr>
            <p:cNvPr id="19" name="直接箭头连接符 18"/>
            <p:cNvCxnSpPr/>
            <p:nvPr>
              <p:custDataLst>
                <p:tags r:id="rId16"/>
              </p:custDataLst>
            </p:nvPr>
          </p:nvCxnSpPr>
          <p:spPr>
            <a:xfrm>
              <a:off x="9629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0433" y="4995"/>
              <a:ext cx="339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不用</a:t>
              </a:r>
              <a:r>
                <a:rPr lang="en-US" altLang="zh-CN"/>
                <a:t>“</a:t>
              </a:r>
              <a:r>
                <a:rPr lang="zh-CN" altLang="en-US"/>
                <a:t>等待</a:t>
              </a:r>
              <a:r>
                <a:rPr lang="en-US" altLang="zh-CN"/>
                <a:t>……”</a:t>
              </a:r>
              <a:r>
                <a:rPr lang="zh-CN" altLang="en-US"/>
                <a:t>，方便实时显示</a:t>
              </a:r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643620" y="3836035"/>
            <a:ext cx="2819400" cy="922020"/>
            <a:chOff x="13612" y="6041"/>
            <a:chExt cx="4440" cy="1452"/>
          </a:xfrm>
        </p:grpSpPr>
        <p:cxnSp>
          <p:nvCxnSpPr>
            <p:cNvPr id="23" name="直接箭头连接符 22"/>
            <p:cNvCxnSpPr/>
            <p:nvPr>
              <p:custDataLst>
                <p:tags r:id="rId18"/>
              </p:custDataLst>
            </p:nvPr>
          </p:nvCxnSpPr>
          <p:spPr>
            <a:xfrm>
              <a:off x="13612" y="6767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14416" y="6041"/>
              <a:ext cx="3637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释放与按下是连续动作，等待释放可以防止按</a:t>
              </a:r>
              <a:r>
                <a:rPr lang="en-US" altLang="zh-CN"/>
                <a:t>1</a:t>
              </a:r>
              <a:r>
                <a:rPr lang="zh-CN"/>
                <a:t>次而记录多次</a:t>
              </a:r>
              <a:endParaRPr lang="zh-CN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、控制器时间的应用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259205" y="2498090"/>
            <a:ext cx="391287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控制器时间，启动即自动开始计时，单位是毫秒。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在地衣软件中，使用除法运算进行单位换算时，要注意现将控制器时间数据类型转换为浮点型，才会得到小数位，否则只能得到整数位。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860" y="3326130"/>
            <a:ext cx="5015230" cy="98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87*3293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WPS 演示</Application>
  <PresentationFormat/>
  <Paragraphs>125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61</cp:revision>
  <cp:lastPrinted>2022-09-12T16:00:00Z</cp:lastPrinted>
  <dcterms:created xsi:type="dcterms:W3CDTF">2022-09-26T02:57:00Z</dcterms:created>
  <dcterms:modified xsi:type="dcterms:W3CDTF">2023-12-07T03:33:17Z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8AB7F7CB5E0E4C4C8C8BD8E36DC401EC_13</vt:lpwstr>
  </property>
  <property fmtid="{D5CDD505-2E9C-101B-9397-08002B2CF9AE}" pid="3" name="KSOProductBuildVer">
    <vt:lpwstr>2052-12.1.0.15712</vt:lpwstr>
  </property>
</Properties>
</file>