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16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9" r:id="rId5"/>
    <p:sldId id="265" r:id="rId6"/>
    <p:sldId id="461" r:id="rId8"/>
    <p:sldId id="458" r:id="rId9"/>
    <p:sldId id="333" r:id="rId10"/>
    <p:sldId id="459" r:id="rId11"/>
    <p:sldId id="463" r:id="rId12"/>
    <p:sldId id="475" r:id="rId13"/>
    <p:sldId id="476" r:id="rId14"/>
    <p:sldId id="478" r:id="rId15"/>
    <p:sldId id="460" r:id="rId16"/>
    <p:sldId id="416" r:id="rId17"/>
    <p:sldId id="337" r:id="rId18"/>
    <p:sldId id="464" r:id="rId19"/>
    <p:sldId id="465" r:id="rId20"/>
    <p:sldId id="466" r:id="rId21"/>
    <p:sldId id="469" r:id="rId22"/>
    <p:sldId id="468" r:id="rId23"/>
    <p:sldId id="261" r:id="rId24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3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81120D-7A2E-4DAF-9CB0-633F37A46A11}" styleName="{e5eda556-8a59-42d5-a7c6-6a4fd53f2b29}">
    <a:wholeTbl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FAFAFA"/>
              </a:solidFill>
            </a:ln>
          </a:left>
          <a:right>
            <a:ln w="6350" cmpd="sng">
              <a:solidFill>
                <a:srgbClr val="FAFAFA"/>
              </a:solidFill>
            </a:ln>
          </a:right>
          <a:top>
            <a:ln w="6350" cmpd="sng">
              <a:solidFill>
                <a:srgbClr val="FAFAFA"/>
              </a:solidFill>
            </a:ln>
          </a:top>
          <a:bottom>
            <a:ln w="6350" cmpd="sng">
              <a:solidFill>
                <a:srgbClr val="FAFAFA"/>
              </a:solidFill>
            </a:ln>
          </a:bottom>
          <a:insideH>
            <a:ln w="6350" cmpd="sng">
              <a:solidFill>
                <a:srgbClr val="FAFAFA"/>
              </a:solidFill>
            </a:ln>
          </a:insideH>
          <a:insideV>
            <a:ln w="6350" cmpd="sng">
              <a:solidFill>
                <a:srgbClr val="FAFAFA"/>
              </a:solidFill>
            </a:ln>
          </a:insideV>
        </a:tcBdr>
        <a:fill>
          <a:solidFill>
            <a:srgbClr val="E6E6E6"/>
          </a:solidFill>
        </a:fill>
      </a:tcStyle>
    </a:wholeTbl>
    <a:firstRow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9BAC8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4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064" y="-1146"/>
      </p:cViewPr>
      <p:guideLst>
        <p:guide orient="horz" pos="2151"/>
        <p:guide pos="36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09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7e2c5d167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7e2c5d167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7e2c5d167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7e2c5d167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7e2c5d167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7e2c5d167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7e2c5d167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7e2c5d167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7e2c5d167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7e2c5d167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7e2c5d167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7e2c5d167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7e2c5d167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7e2c5d167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7e2c5d167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7e2c5d167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7e2c5d167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7e2c5d167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Fira Sans Extra Condensed"/>
              <a:buNone/>
              <a:defRPr sz="3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image" Target="../media/image4.svg"/><Relationship Id="rId7" Type="http://schemas.openxmlformats.org/officeDocument/2006/relationships/image" Target="../media/image3.png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../media/image3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3.svg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8" Type="http://schemas.openxmlformats.org/officeDocument/2006/relationships/image" Target="../media/image14.png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image" Target="../media/image3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svg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tags" Target="../tags/tag108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svg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11.svg"/><Relationship Id="rId22" Type="http://schemas.openxmlformats.org/officeDocument/2006/relationships/image" Target="../media/image10.png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image" Target="../media/image3.png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svg"/><Relationship Id="rId7" Type="http://schemas.openxmlformats.org/officeDocument/2006/relationships/image" Target="../media/image3.png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3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image" Target="../media/image4.svg"/><Relationship Id="rId46" Type="http://schemas.openxmlformats.org/officeDocument/2006/relationships/notesSlide" Target="../notesSlides/notesSlide4.xml"/><Relationship Id="rId45" Type="http://schemas.openxmlformats.org/officeDocument/2006/relationships/slideLayout" Target="../slideLayouts/slideLayout2.xml"/><Relationship Id="rId44" Type="http://schemas.openxmlformats.org/officeDocument/2006/relationships/image" Target="../media/image13.svg"/><Relationship Id="rId43" Type="http://schemas.openxmlformats.org/officeDocument/2006/relationships/image" Target="../media/image12.png"/><Relationship Id="rId42" Type="http://schemas.openxmlformats.org/officeDocument/2006/relationships/tags" Target="../tags/tag66.xml"/><Relationship Id="rId41" Type="http://schemas.openxmlformats.org/officeDocument/2006/relationships/tags" Target="../tags/tag65.xml"/><Relationship Id="rId40" Type="http://schemas.openxmlformats.org/officeDocument/2006/relationships/tags" Target="../tags/tag64.xml"/><Relationship Id="rId4" Type="http://schemas.openxmlformats.org/officeDocument/2006/relationships/image" Target="../media/image3.png"/><Relationship Id="rId39" Type="http://schemas.openxmlformats.org/officeDocument/2006/relationships/tags" Target="../tags/tag63.xml"/><Relationship Id="rId38" Type="http://schemas.openxmlformats.org/officeDocument/2006/relationships/tags" Target="../tags/tag62.xml"/><Relationship Id="rId37" Type="http://schemas.openxmlformats.org/officeDocument/2006/relationships/tags" Target="../tags/tag61.xml"/><Relationship Id="rId36" Type="http://schemas.openxmlformats.org/officeDocument/2006/relationships/tags" Target="../tags/tag60.xml"/><Relationship Id="rId35" Type="http://schemas.openxmlformats.org/officeDocument/2006/relationships/tags" Target="../tags/tag59.xml"/><Relationship Id="rId34" Type="http://schemas.openxmlformats.org/officeDocument/2006/relationships/tags" Target="../tags/tag58.xml"/><Relationship Id="rId33" Type="http://schemas.openxmlformats.org/officeDocument/2006/relationships/tags" Target="../tags/tag57.xml"/><Relationship Id="rId32" Type="http://schemas.openxmlformats.org/officeDocument/2006/relationships/tags" Target="../tags/tag56.xml"/><Relationship Id="rId31" Type="http://schemas.openxmlformats.org/officeDocument/2006/relationships/tags" Target="../tags/tag55.xml"/><Relationship Id="rId30" Type="http://schemas.openxmlformats.org/officeDocument/2006/relationships/tags" Target="../tags/tag54.xml"/><Relationship Id="rId3" Type="http://schemas.openxmlformats.org/officeDocument/2006/relationships/tags" Target="../tags/tag29.xml"/><Relationship Id="rId29" Type="http://schemas.openxmlformats.org/officeDocument/2006/relationships/tags" Target="../tags/tag53.xml"/><Relationship Id="rId28" Type="http://schemas.openxmlformats.org/officeDocument/2006/relationships/tags" Target="../tags/tag52.xml"/><Relationship Id="rId27" Type="http://schemas.openxmlformats.org/officeDocument/2006/relationships/tags" Target="../tags/tag51.xml"/><Relationship Id="rId26" Type="http://schemas.openxmlformats.org/officeDocument/2006/relationships/tags" Target="../tags/tag50.xml"/><Relationship Id="rId25" Type="http://schemas.openxmlformats.org/officeDocument/2006/relationships/tags" Target="../tags/tag49.xml"/><Relationship Id="rId24" Type="http://schemas.openxmlformats.org/officeDocument/2006/relationships/tags" Target="../tags/tag48.xml"/><Relationship Id="rId23" Type="http://schemas.openxmlformats.org/officeDocument/2006/relationships/tags" Target="../tags/tag47.xml"/><Relationship Id="rId22" Type="http://schemas.openxmlformats.org/officeDocument/2006/relationships/tags" Target="../tags/tag46.xml"/><Relationship Id="rId21" Type="http://schemas.openxmlformats.org/officeDocument/2006/relationships/tags" Target="../tags/tag45.xml"/><Relationship Id="rId20" Type="http://schemas.openxmlformats.org/officeDocument/2006/relationships/tags" Target="../tags/tag44.xml"/><Relationship Id="rId2" Type="http://schemas.openxmlformats.org/officeDocument/2006/relationships/tags" Target="../tags/tag28.xml"/><Relationship Id="rId19" Type="http://schemas.openxmlformats.org/officeDocument/2006/relationships/tags" Target="../tags/tag43.xml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tags" Target="../tags/tag70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96701" y="2239972"/>
            <a:ext cx="56545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solidFill>
                  <a:srgbClr val="264CDF"/>
                </a:solidFill>
                <a:latin typeface="+mj-lt"/>
                <a:ea typeface="+mj-lt"/>
                <a:cs typeface="+mn-ea"/>
                <a:sym typeface="+mn-lt"/>
              </a:rPr>
              <a:t>加密运算</a:t>
            </a:r>
            <a:endParaRPr lang="zh-CN" sz="6600">
              <a:solidFill>
                <a:srgbClr val="264CDF"/>
              </a:solidFill>
              <a:latin typeface="+mj-lt"/>
              <a:ea typeface="+mj-lt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2586105" y="1195914"/>
            <a:ext cx="101370" cy="1330760"/>
            <a:chOff x="508216" y="2820579"/>
            <a:chExt cx="196770" cy="2583143"/>
          </a:xfrm>
          <a:solidFill>
            <a:srgbClr val="264CDF"/>
          </a:solidFill>
        </p:grpSpPr>
        <p:sp>
          <p:nvSpPr>
            <p:cNvPr id="15" name="椭圆 14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75130" y="3754120"/>
            <a:ext cx="3909060" cy="687070"/>
            <a:chOff x="1822" y="5528"/>
            <a:chExt cx="6156" cy="1082"/>
          </a:xfrm>
        </p:grpSpPr>
        <p:grpSp>
          <p:nvGrpSpPr>
            <p:cNvPr id="6" name="组合 5"/>
            <p:cNvGrpSpPr/>
            <p:nvPr/>
          </p:nvGrpSpPr>
          <p:grpSpPr>
            <a:xfrm>
              <a:off x="1822" y="5528"/>
              <a:ext cx="6156" cy="1014"/>
              <a:chOff x="963832" y="1991889"/>
              <a:chExt cx="4126328" cy="679673"/>
            </a:xfrm>
          </p:grpSpPr>
          <p:sp>
            <p:nvSpPr>
              <p:cNvPr id="7" name="Rounded Rectangle 23"/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823589" y="2120554"/>
                <a:ext cx="3013058" cy="42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3105" y="5720"/>
              <a:ext cx="44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智</a:t>
              </a:r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芯</a:t>
              </a:r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慧算</a:t>
              </a:r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3b32313536333934393bbcd3c3dccec4bcf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70" y="5730"/>
              <a:ext cx="880" cy="880"/>
            </a:xfrm>
            <a:prstGeom prst="rect">
              <a:avLst/>
            </a:prstGeom>
          </p:spPr>
        </p:pic>
      </p:grpSp>
      <p:pic>
        <p:nvPicPr>
          <p:cNvPr id="11" name="http://photo-static-api.fotomore.com/creative/vcg/veer/400/new/VCG41N513116960.jpg?uid=386&amp;timestamp=1697766534&amp;sign=57a9ffd63a2dd1fa7bb3020b03c66d6f" descr="templates\picture_hover\&amp;pky250_sjzg_VCG41N513116960&amp;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7870" y="1584325"/>
            <a:ext cx="4871720" cy="487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106" descr="3b32303137383839323bb1cabcc7b1becafdbeddd7aabbb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6895" y="4667885"/>
            <a:ext cx="1948815" cy="1948815"/>
          </a:xfrm>
          <a:prstGeom prst="rect">
            <a:avLst/>
          </a:prstGeom>
        </p:spPr>
      </p:pic>
      <p:sp>
        <p:nvSpPr>
          <p:cNvPr id="575" name="Google Shape;575;p23"/>
          <p:cNvSpPr/>
          <p:nvPr/>
        </p:nvSpPr>
        <p:spPr>
          <a:xfrm>
            <a:off x="538925" y="3278728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6" name="Google Shape;576;p23"/>
          <p:cNvSpPr/>
          <p:nvPr/>
        </p:nvSpPr>
        <p:spPr>
          <a:xfrm>
            <a:off x="4344159" y="4303978"/>
            <a:ext cx="485723" cy="484351"/>
          </a:xfrm>
          <a:custGeom>
            <a:avLst/>
            <a:gdLst/>
            <a:ahLst/>
            <a:cxnLst/>
            <a:rect l="l" t="t" r="r" b="b"/>
            <a:pathLst>
              <a:path w="1411" h="1407" extrusionOk="0">
                <a:moveTo>
                  <a:pt x="706" y="1"/>
                </a:moveTo>
                <a:cubicBezTo>
                  <a:pt x="617" y="1"/>
                  <a:pt x="534" y="15"/>
                  <a:pt x="456" y="45"/>
                </a:cubicBezTo>
                <a:cubicBezTo>
                  <a:pt x="520" y="74"/>
                  <a:pt x="578" y="108"/>
                  <a:pt x="632" y="148"/>
                </a:cubicBezTo>
                <a:cubicBezTo>
                  <a:pt x="652" y="138"/>
                  <a:pt x="681" y="128"/>
                  <a:pt x="706" y="128"/>
                </a:cubicBezTo>
                <a:cubicBezTo>
                  <a:pt x="745" y="128"/>
                  <a:pt x="784" y="143"/>
                  <a:pt x="808" y="167"/>
                </a:cubicBezTo>
                <a:cubicBezTo>
                  <a:pt x="887" y="133"/>
                  <a:pt x="970" y="108"/>
                  <a:pt x="1053" y="94"/>
                </a:cubicBezTo>
                <a:cubicBezTo>
                  <a:pt x="950" y="35"/>
                  <a:pt x="833" y="1"/>
                  <a:pt x="706" y="1"/>
                </a:cubicBezTo>
                <a:close/>
                <a:moveTo>
                  <a:pt x="333" y="104"/>
                </a:moveTo>
                <a:cubicBezTo>
                  <a:pt x="260" y="153"/>
                  <a:pt x="191" y="216"/>
                  <a:pt x="138" y="285"/>
                </a:cubicBezTo>
                <a:cubicBezTo>
                  <a:pt x="177" y="358"/>
                  <a:pt x="226" y="422"/>
                  <a:pt x="280" y="481"/>
                </a:cubicBezTo>
                <a:cubicBezTo>
                  <a:pt x="299" y="471"/>
                  <a:pt x="319" y="466"/>
                  <a:pt x="343" y="466"/>
                </a:cubicBezTo>
                <a:cubicBezTo>
                  <a:pt x="358" y="466"/>
                  <a:pt x="373" y="471"/>
                  <a:pt x="387" y="476"/>
                </a:cubicBezTo>
                <a:cubicBezTo>
                  <a:pt x="441" y="417"/>
                  <a:pt x="500" y="363"/>
                  <a:pt x="564" y="314"/>
                </a:cubicBezTo>
                <a:cubicBezTo>
                  <a:pt x="559" y="299"/>
                  <a:pt x="559" y="290"/>
                  <a:pt x="559" y="280"/>
                </a:cubicBezTo>
                <a:cubicBezTo>
                  <a:pt x="559" y="260"/>
                  <a:pt x="559" y="246"/>
                  <a:pt x="564" y="231"/>
                </a:cubicBezTo>
                <a:cubicBezTo>
                  <a:pt x="495" y="182"/>
                  <a:pt x="417" y="138"/>
                  <a:pt x="333" y="104"/>
                </a:cubicBezTo>
                <a:close/>
                <a:moveTo>
                  <a:pt x="622" y="402"/>
                </a:moveTo>
                <a:cubicBezTo>
                  <a:pt x="564" y="441"/>
                  <a:pt x="515" y="486"/>
                  <a:pt x="471" y="539"/>
                </a:cubicBezTo>
                <a:cubicBezTo>
                  <a:pt x="485" y="559"/>
                  <a:pt x="495" y="588"/>
                  <a:pt x="495" y="618"/>
                </a:cubicBezTo>
                <a:cubicBezTo>
                  <a:pt x="495" y="632"/>
                  <a:pt x="490" y="647"/>
                  <a:pt x="485" y="662"/>
                </a:cubicBezTo>
                <a:cubicBezTo>
                  <a:pt x="617" y="750"/>
                  <a:pt x="769" y="809"/>
                  <a:pt x="931" y="833"/>
                </a:cubicBezTo>
                <a:cubicBezTo>
                  <a:pt x="941" y="814"/>
                  <a:pt x="955" y="799"/>
                  <a:pt x="970" y="784"/>
                </a:cubicBezTo>
                <a:cubicBezTo>
                  <a:pt x="926" y="647"/>
                  <a:pt x="857" y="525"/>
                  <a:pt x="764" y="417"/>
                </a:cubicBezTo>
                <a:cubicBezTo>
                  <a:pt x="750" y="422"/>
                  <a:pt x="730" y="427"/>
                  <a:pt x="706" y="427"/>
                </a:cubicBezTo>
                <a:cubicBezTo>
                  <a:pt x="676" y="427"/>
                  <a:pt x="647" y="417"/>
                  <a:pt x="622" y="402"/>
                </a:cubicBezTo>
                <a:close/>
                <a:moveTo>
                  <a:pt x="1176" y="182"/>
                </a:moveTo>
                <a:cubicBezTo>
                  <a:pt x="1063" y="192"/>
                  <a:pt x="955" y="221"/>
                  <a:pt x="857" y="265"/>
                </a:cubicBezTo>
                <a:cubicBezTo>
                  <a:pt x="857" y="270"/>
                  <a:pt x="857" y="275"/>
                  <a:pt x="857" y="280"/>
                </a:cubicBezTo>
                <a:cubicBezTo>
                  <a:pt x="857" y="304"/>
                  <a:pt x="853" y="324"/>
                  <a:pt x="843" y="344"/>
                </a:cubicBezTo>
                <a:cubicBezTo>
                  <a:pt x="941" y="461"/>
                  <a:pt x="1019" y="598"/>
                  <a:pt x="1068" y="750"/>
                </a:cubicBezTo>
                <a:cubicBezTo>
                  <a:pt x="1132" y="750"/>
                  <a:pt x="1181" y="789"/>
                  <a:pt x="1205" y="838"/>
                </a:cubicBezTo>
                <a:cubicBezTo>
                  <a:pt x="1274" y="833"/>
                  <a:pt x="1337" y="819"/>
                  <a:pt x="1401" y="804"/>
                </a:cubicBezTo>
                <a:cubicBezTo>
                  <a:pt x="1406" y="770"/>
                  <a:pt x="1411" y="735"/>
                  <a:pt x="1411" y="701"/>
                </a:cubicBezTo>
                <a:cubicBezTo>
                  <a:pt x="1411" y="495"/>
                  <a:pt x="1318" y="309"/>
                  <a:pt x="1176" y="182"/>
                </a:cubicBezTo>
                <a:close/>
                <a:moveTo>
                  <a:pt x="74" y="388"/>
                </a:moveTo>
                <a:cubicBezTo>
                  <a:pt x="30" y="481"/>
                  <a:pt x="0" y="588"/>
                  <a:pt x="0" y="701"/>
                </a:cubicBezTo>
                <a:cubicBezTo>
                  <a:pt x="0" y="833"/>
                  <a:pt x="35" y="956"/>
                  <a:pt x="98" y="1063"/>
                </a:cubicBezTo>
                <a:cubicBezTo>
                  <a:pt x="123" y="936"/>
                  <a:pt x="167" y="819"/>
                  <a:pt x="226" y="706"/>
                </a:cubicBezTo>
                <a:cubicBezTo>
                  <a:pt x="206" y="681"/>
                  <a:pt x="191" y="652"/>
                  <a:pt x="191" y="618"/>
                </a:cubicBezTo>
                <a:cubicBezTo>
                  <a:pt x="191" y="598"/>
                  <a:pt x="196" y="574"/>
                  <a:pt x="206" y="559"/>
                </a:cubicBezTo>
                <a:cubicBezTo>
                  <a:pt x="157" y="505"/>
                  <a:pt x="113" y="446"/>
                  <a:pt x="74" y="388"/>
                </a:cubicBezTo>
                <a:close/>
                <a:moveTo>
                  <a:pt x="1377" y="917"/>
                </a:moveTo>
                <a:lnTo>
                  <a:pt x="1377" y="917"/>
                </a:lnTo>
                <a:cubicBezTo>
                  <a:pt x="1323" y="931"/>
                  <a:pt x="1264" y="941"/>
                  <a:pt x="1210" y="946"/>
                </a:cubicBezTo>
                <a:cubicBezTo>
                  <a:pt x="1195" y="985"/>
                  <a:pt x="1166" y="1019"/>
                  <a:pt x="1127" y="1034"/>
                </a:cubicBezTo>
                <a:cubicBezTo>
                  <a:pt x="1127" y="1063"/>
                  <a:pt x="1127" y="1093"/>
                  <a:pt x="1127" y="1122"/>
                </a:cubicBezTo>
                <a:cubicBezTo>
                  <a:pt x="1127" y="1171"/>
                  <a:pt x="1127" y="1225"/>
                  <a:pt x="1117" y="1274"/>
                </a:cubicBezTo>
                <a:cubicBezTo>
                  <a:pt x="1239" y="1186"/>
                  <a:pt x="1328" y="1063"/>
                  <a:pt x="1377" y="917"/>
                </a:cubicBezTo>
                <a:close/>
                <a:moveTo>
                  <a:pt x="422" y="745"/>
                </a:moveTo>
                <a:cubicBezTo>
                  <a:pt x="397" y="760"/>
                  <a:pt x="373" y="765"/>
                  <a:pt x="343" y="765"/>
                </a:cubicBezTo>
                <a:lnTo>
                  <a:pt x="314" y="765"/>
                </a:lnTo>
                <a:cubicBezTo>
                  <a:pt x="245" y="892"/>
                  <a:pt x="201" y="1034"/>
                  <a:pt x="191" y="1181"/>
                </a:cubicBezTo>
                <a:cubicBezTo>
                  <a:pt x="255" y="1254"/>
                  <a:pt x="338" y="1313"/>
                  <a:pt x="431" y="1352"/>
                </a:cubicBezTo>
                <a:cubicBezTo>
                  <a:pt x="544" y="1176"/>
                  <a:pt x="706" y="1029"/>
                  <a:pt x="897" y="936"/>
                </a:cubicBezTo>
                <a:cubicBezTo>
                  <a:pt x="720" y="907"/>
                  <a:pt x="564" y="838"/>
                  <a:pt x="422" y="745"/>
                </a:cubicBezTo>
                <a:close/>
                <a:moveTo>
                  <a:pt x="970" y="1014"/>
                </a:moveTo>
                <a:cubicBezTo>
                  <a:pt x="794" y="1098"/>
                  <a:pt x="642" y="1230"/>
                  <a:pt x="534" y="1387"/>
                </a:cubicBezTo>
                <a:cubicBezTo>
                  <a:pt x="588" y="1401"/>
                  <a:pt x="647" y="1406"/>
                  <a:pt x="706" y="1406"/>
                </a:cubicBezTo>
                <a:cubicBezTo>
                  <a:pt x="808" y="1406"/>
                  <a:pt x="911" y="1382"/>
                  <a:pt x="999" y="1343"/>
                </a:cubicBezTo>
                <a:cubicBezTo>
                  <a:pt x="1014" y="1269"/>
                  <a:pt x="1024" y="1196"/>
                  <a:pt x="1024" y="1122"/>
                </a:cubicBezTo>
                <a:cubicBezTo>
                  <a:pt x="1024" y="1093"/>
                  <a:pt x="1024" y="1068"/>
                  <a:pt x="1019" y="1039"/>
                </a:cubicBezTo>
                <a:cubicBezTo>
                  <a:pt x="1004" y="1034"/>
                  <a:pt x="985" y="1024"/>
                  <a:pt x="970" y="10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8" name="Google Shape;578;p23"/>
          <p:cNvSpPr/>
          <p:nvPr/>
        </p:nvSpPr>
        <p:spPr>
          <a:xfrm>
            <a:off x="7510146" y="4558717"/>
            <a:ext cx="243033" cy="101552"/>
          </a:xfrm>
          <a:custGeom>
            <a:avLst/>
            <a:gdLst/>
            <a:ahLst/>
            <a:cxnLst/>
            <a:rect l="l" t="t" r="r" b="b"/>
            <a:pathLst>
              <a:path w="706" h="295" extrusionOk="0">
                <a:moveTo>
                  <a:pt x="353" y="0"/>
                </a:moveTo>
                <a:cubicBezTo>
                  <a:pt x="231" y="0"/>
                  <a:pt x="118" y="49"/>
                  <a:pt x="35" y="142"/>
                </a:cubicBezTo>
                <a:cubicBezTo>
                  <a:pt x="1" y="177"/>
                  <a:pt x="6" y="235"/>
                  <a:pt x="40" y="270"/>
                </a:cubicBezTo>
                <a:cubicBezTo>
                  <a:pt x="58" y="286"/>
                  <a:pt x="81" y="293"/>
                  <a:pt x="103" y="293"/>
                </a:cubicBezTo>
                <a:cubicBezTo>
                  <a:pt x="128" y="293"/>
                  <a:pt x="154" y="283"/>
                  <a:pt x="172" y="265"/>
                </a:cubicBezTo>
                <a:cubicBezTo>
                  <a:pt x="216" y="211"/>
                  <a:pt x="285" y="181"/>
                  <a:pt x="353" y="181"/>
                </a:cubicBezTo>
                <a:cubicBezTo>
                  <a:pt x="422" y="181"/>
                  <a:pt x="490" y="211"/>
                  <a:pt x="535" y="265"/>
                </a:cubicBezTo>
                <a:cubicBezTo>
                  <a:pt x="554" y="284"/>
                  <a:pt x="579" y="294"/>
                  <a:pt x="603" y="294"/>
                </a:cubicBezTo>
                <a:cubicBezTo>
                  <a:pt x="623" y="294"/>
                  <a:pt x="647" y="284"/>
                  <a:pt x="662" y="270"/>
                </a:cubicBezTo>
                <a:cubicBezTo>
                  <a:pt x="701" y="235"/>
                  <a:pt x="706" y="177"/>
                  <a:pt x="672" y="142"/>
                </a:cubicBezTo>
                <a:cubicBezTo>
                  <a:pt x="588" y="49"/>
                  <a:pt x="476" y="0"/>
                  <a:pt x="3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9" name="Google Shape;579;p23"/>
          <p:cNvSpPr/>
          <p:nvPr/>
        </p:nvSpPr>
        <p:spPr>
          <a:xfrm>
            <a:off x="7440954" y="4452346"/>
            <a:ext cx="381417" cy="128747"/>
          </a:xfrm>
          <a:custGeom>
            <a:avLst/>
            <a:gdLst/>
            <a:ahLst/>
            <a:cxnLst/>
            <a:rect l="l" t="t" r="r" b="b"/>
            <a:pathLst>
              <a:path w="1108" h="374" extrusionOk="0">
                <a:moveTo>
                  <a:pt x="554" y="1"/>
                </a:moveTo>
                <a:cubicBezTo>
                  <a:pt x="358" y="1"/>
                  <a:pt x="172" y="79"/>
                  <a:pt x="35" y="216"/>
                </a:cubicBezTo>
                <a:cubicBezTo>
                  <a:pt x="1" y="250"/>
                  <a:pt x="1" y="309"/>
                  <a:pt x="35" y="344"/>
                </a:cubicBezTo>
                <a:cubicBezTo>
                  <a:pt x="53" y="364"/>
                  <a:pt x="77" y="374"/>
                  <a:pt x="102" y="374"/>
                </a:cubicBezTo>
                <a:cubicBezTo>
                  <a:pt x="125" y="374"/>
                  <a:pt x="149" y="365"/>
                  <a:pt x="167" y="348"/>
                </a:cubicBezTo>
                <a:cubicBezTo>
                  <a:pt x="270" y="241"/>
                  <a:pt x="407" y="187"/>
                  <a:pt x="554" y="187"/>
                </a:cubicBezTo>
                <a:cubicBezTo>
                  <a:pt x="701" y="187"/>
                  <a:pt x="838" y="246"/>
                  <a:pt x="941" y="348"/>
                </a:cubicBezTo>
                <a:cubicBezTo>
                  <a:pt x="961" y="363"/>
                  <a:pt x="985" y="373"/>
                  <a:pt x="1005" y="373"/>
                </a:cubicBezTo>
                <a:cubicBezTo>
                  <a:pt x="1029" y="373"/>
                  <a:pt x="1054" y="363"/>
                  <a:pt x="1073" y="348"/>
                </a:cubicBezTo>
                <a:cubicBezTo>
                  <a:pt x="1108" y="309"/>
                  <a:pt x="1108" y="250"/>
                  <a:pt x="1073" y="216"/>
                </a:cubicBezTo>
                <a:cubicBezTo>
                  <a:pt x="931" y="79"/>
                  <a:pt x="750" y="1"/>
                  <a:pt x="5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0" name="Google Shape;580;p23"/>
          <p:cNvSpPr/>
          <p:nvPr/>
        </p:nvSpPr>
        <p:spPr>
          <a:xfrm>
            <a:off x="7370385" y="4348042"/>
            <a:ext cx="522900" cy="153877"/>
          </a:xfrm>
          <a:custGeom>
            <a:avLst/>
            <a:gdLst/>
            <a:ahLst/>
            <a:cxnLst/>
            <a:rect l="l" t="t" r="r" b="b"/>
            <a:pathLst>
              <a:path w="1519" h="447" extrusionOk="0">
                <a:moveTo>
                  <a:pt x="759" y="0"/>
                </a:moveTo>
                <a:cubicBezTo>
                  <a:pt x="490" y="0"/>
                  <a:pt x="230" y="103"/>
                  <a:pt x="39" y="289"/>
                </a:cubicBezTo>
                <a:cubicBezTo>
                  <a:pt x="0" y="323"/>
                  <a:pt x="0" y="382"/>
                  <a:pt x="35" y="416"/>
                </a:cubicBezTo>
                <a:cubicBezTo>
                  <a:pt x="52" y="437"/>
                  <a:pt x="77" y="446"/>
                  <a:pt x="101" y="446"/>
                </a:cubicBezTo>
                <a:cubicBezTo>
                  <a:pt x="124" y="446"/>
                  <a:pt x="148" y="438"/>
                  <a:pt x="167" y="421"/>
                </a:cubicBezTo>
                <a:cubicBezTo>
                  <a:pt x="323" y="269"/>
                  <a:pt x="534" y="181"/>
                  <a:pt x="759" y="181"/>
                </a:cubicBezTo>
                <a:cubicBezTo>
                  <a:pt x="980" y="181"/>
                  <a:pt x="1190" y="269"/>
                  <a:pt x="1352" y="421"/>
                </a:cubicBezTo>
                <a:cubicBezTo>
                  <a:pt x="1372" y="441"/>
                  <a:pt x="1391" y="446"/>
                  <a:pt x="1416" y="446"/>
                </a:cubicBezTo>
                <a:cubicBezTo>
                  <a:pt x="1440" y="446"/>
                  <a:pt x="1465" y="436"/>
                  <a:pt x="1484" y="416"/>
                </a:cubicBezTo>
                <a:cubicBezTo>
                  <a:pt x="1518" y="382"/>
                  <a:pt x="1514" y="323"/>
                  <a:pt x="1479" y="289"/>
                </a:cubicBezTo>
                <a:cubicBezTo>
                  <a:pt x="1283" y="103"/>
                  <a:pt x="1029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1" name="Google Shape;581;p23"/>
          <p:cNvSpPr/>
          <p:nvPr/>
        </p:nvSpPr>
        <p:spPr>
          <a:xfrm>
            <a:off x="7592765" y="4668186"/>
            <a:ext cx="77799" cy="76077"/>
          </a:xfrm>
          <a:custGeom>
            <a:avLst/>
            <a:gdLst/>
            <a:ahLst/>
            <a:cxnLst/>
            <a:rect l="l" t="t" r="r" b="b"/>
            <a:pathLst>
              <a:path w="226" h="221" extrusionOk="0">
                <a:moveTo>
                  <a:pt x="113" y="1"/>
                </a:moveTo>
                <a:cubicBezTo>
                  <a:pt x="50" y="1"/>
                  <a:pt x="1" y="50"/>
                  <a:pt x="1" y="108"/>
                </a:cubicBezTo>
                <a:cubicBezTo>
                  <a:pt x="1" y="172"/>
                  <a:pt x="50" y="221"/>
                  <a:pt x="113" y="221"/>
                </a:cubicBezTo>
                <a:cubicBezTo>
                  <a:pt x="172" y="221"/>
                  <a:pt x="226" y="172"/>
                  <a:pt x="226" y="108"/>
                </a:cubicBezTo>
                <a:cubicBezTo>
                  <a:pt x="226" y="50"/>
                  <a:pt x="172" y="1"/>
                  <a:pt x="1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5839543" y="3415492"/>
            <a:ext cx="512917" cy="892279"/>
          </a:xfrm>
          <a:custGeom>
            <a:avLst/>
            <a:gdLst/>
            <a:ahLst/>
            <a:cxnLst/>
            <a:rect l="l" t="t" r="r" b="b"/>
            <a:pathLst>
              <a:path w="1490" h="2592" extrusionOk="0">
                <a:moveTo>
                  <a:pt x="1391" y="427"/>
                </a:moveTo>
                <a:lnTo>
                  <a:pt x="1391" y="2161"/>
                </a:lnTo>
                <a:lnTo>
                  <a:pt x="93" y="2161"/>
                </a:lnTo>
                <a:lnTo>
                  <a:pt x="93" y="427"/>
                </a:lnTo>
                <a:close/>
                <a:moveTo>
                  <a:pt x="231" y="1"/>
                </a:moveTo>
                <a:cubicBezTo>
                  <a:pt x="103" y="1"/>
                  <a:pt x="0" y="99"/>
                  <a:pt x="0" y="226"/>
                </a:cubicBezTo>
                <a:lnTo>
                  <a:pt x="0" y="2366"/>
                </a:lnTo>
                <a:cubicBezTo>
                  <a:pt x="0" y="2489"/>
                  <a:pt x="103" y="2592"/>
                  <a:pt x="231" y="2592"/>
                </a:cubicBezTo>
                <a:lnTo>
                  <a:pt x="1264" y="2592"/>
                </a:lnTo>
                <a:cubicBezTo>
                  <a:pt x="1386" y="2592"/>
                  <a:pt x="1489" y="2489"/>
                  <a:pt x="1489" y="2366"/>
                </a:cubicBezTo>
                <a:lnTo>
                  <a:pt x="1489" y="226"/>
                </a:lnTo>
                <a:cubicBezTo>
                  <a:pt x="1489" y="99"/>
                  <a:pt x="1386" y="1"/>
                  <a:pt x="12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Google Shape;13;p2"/>
          <p:cNvGrpSpPr/>
          <p:nvPr/>
        </p:nvGrpSpPr>
        <p:grpSpPr>
          <a:xfrm rot="4556933">
            <a:off x="-1197543" y="4840646"/>
            <a:ext cx="3573329" cy="3120377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6" name="Google Shape;14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15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oogle Shape;16;p2"/>
          <p:cNvGrpSpPr/>
          <p:nvPr/>
        </p:nvGrpSpPr>
        <p:grpSpPr>
          <a:xfrm rot="14787427">
            <a:off x="7927226" y="-1006085"/>
            <a:ext cx="6150209" cy="4505491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9" name="Google Shape;17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18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894080" y="1882775"/>
            <a:ext cx="9244965" cy="36893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0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</a:t>
            </a:r>
            <a:endParaRPr lang="zh-CN" sz="24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Synergistically utilize technically sound portals with frictionless chains. Dramatically customize…"/>
          <p:cNvSpPr txBox="1"/>
          <p:nvPr/>
        </p:nvSpPr>
        <p:spPr>
          <a:xfrm>
            <a:off x="894080" y="1616075"/>
            <a:ext cx="8989060" cy="33235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indent="609600" algn="l" defTabSz="412750" fontAlgn="auto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小学低段没有学过除法的学生怎么转换呢？</a:t>
            </a:r>
            <a:endParaRPr lang="zh-CN" sz="2400" ker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indent="609600" algn="l" defTabSz="412750" fontAlgn="auto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可记住一些基本的自然数对应的</a:t>
            </a:r>
            <a:r>
              <a:rPr lang="en-US" alt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4</a:t>
            </a:r>
            <a:r>
              <a:rPr lang="zh-CN" altLang="en-US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位</a:t>
            </a:r>
            <a:r>
              <a:rPr 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二进制数，然后用二进制的加法运算。</a:t>
            </a:r>
            <a:endParaRPr lang="zh-CN" sz="2400" ker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indent="609600" algn="l" defTabSz="412750" fontAlgn="auto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一些基本的自然数对应的</a:t>
            </a:r>
            <a:r>
              <a:rPr lang="en-US" alt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4</a:t>
            </a:r>
            <a:r>
              <a:rPr lang="zh-CN" altLang="en-US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位</a:t>
            </a:r>
            <a:r>
              <a:rPr 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二进制数：</a:t>
            </a:r>
            <a:endParaRPr lang="zh-CN" sz="2400" ker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indent="609600" algn="l" defTabSz="412750" fontAlgn="auto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lang="en-US" alt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= 0000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lang="en-US" altLang="zh-CN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      </a:t>
            </a:r>
            <a:r>
              <a:rPr lang="en-US" alt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lang="en-US" alt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= 0001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endParaRPr lang="en-US" altLang="zh-CN" sz="2400" ker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indent="609600" algn="l" defTabSz="412750" fontAlgn="auto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lang="en-US" alt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= 0010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lang="en-US" altLang="zh-CN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      </a:t>
            </a:r>
            <a:r>
              <a:rPr lang="en-US" alt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lang="en-US" altLang="zh-CN" sz="2400" ker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= 1010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lang="zh-CN" altLang="en-US" sz="2400" kern="0" baseline="-25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endParaRPr lang="en-US" altLang="zh-CN" sz="2400" kern="0" baseline="-25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4" name="Rounded Rectangle 23"/>
              <p:cNvSpPr/>
              <p:nvPr>
                <p:custDataLst>
                  <p:tags r:id="rId4"/>
                </p:custDataLst>
              </p:nvPr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823588" y="2120554"/>
                <a:ext cx="3013058" cy="47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十进制转二进制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 descr="3b32313536333934393bbcd3c3dccec4bcfe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>
            <p:custDataLst>
              <p:tags r:id="rId9"/>
            </p:custDataLst>
          </p:nvPr>
        </p:nvSpPr>
        <p:spPr>
          <a:xfrm>
            <a:off x="4478020" y="617538"/>
            <a:ext cx="19107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ea typeface="+mn-lt"/>
                <a:cs typeface="+mn-lt"/>
              </a:rPr>
              <a:t>思维拓展</a:t>
            </a:r>
            <a:endParaRPr lang="zh-CN" sz="2400" b="1">
              <a:ea typeface="+mn-lt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3"/>
          <p:cNvSpPr/>
          <p:nvPr/>
        </p:nvSpPr>
        <p:spPr>
          <a:xfrm>
            <a:off x="538925" y="3278728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6" name="Google Shape;576;p23"/>
          <p:cNvSpPr/>
          <p:nvPr/>
        </p:nvSpPr>
        <p:spPr>
          <a:xfrm>
            <a:off x="4344159" y="4303978"/>
            <a:ext cx="485723" cy="484351"/>
          </a:xfrm>
          <a:custGeom>
            <a:avLst/>
            <a:gdLst/>
            <a:ahLst/>
            <a:cxnLst/>
            <a:rect l="l" t="t" r="r" b="b"/>
            <a:pathLst>
              <a:path w="1411" h="1407" extrusionOk="0">
                <a:moveTo>
                  <a:pt x="706" y="1"/>
                </a:moveTo>
                <a:cubicBezTo>
                  <a:pt x="617" y="1"/>
                  <a:pt x="534" y="15"/>
                  <a:pt x="456" y="45"/>
                </a:cubicBezTo>
                <a:cubicBezTo>
                  <a:pt x="520" y="74"/>
                  <a:pt x="578" y="108"/>
                  <a:pt x="632" y="148"/>
                </a:cubicBezTo>
                <a:cubicBezTo>
                  <a:pt x="652" y="138"/>
                  <a:pt x="681" y="128"/>
                  <a:pt x="706" y="128"/>
                </a:cubicBezTo>
                <a:cubicBezTo>
                  <a:pt x="745" y="128"/>
                  <a:pt x="784" y="143"/>
                  <a:pt x="808" y="167"/>
                </a:cubicBezTo>
                <a:cubicBezTo>
                  <a:pt x="887" y="133"/>
                  <a:pt x="970" y="108"/>
                  <a:pt x="1053" y="94"/>
                </a:cubicBezTo>
                <a:cubicBezTo>
                  <a:pt x="950" y="35"/>
                  <a:pt x="833" y="1"/>
                  <a:pt x="706" y="1"/>
                </a:cubicBezTo>
                <a:close/>
                <a:moveTo>
                  <a:pt x="333" y="104"/>
                </a:moveTo>
                <a:cubicBezTo>
                  <a:pt x="260" y="153"/>
                  <a:pt x="191" y="216"/>
                  <a:pt x="138" y="285"/>
                </a:cubicBezTo>
                <a:cubicBezTo>
                  <a:pt x="177" y="358"/>
                  <a:pt x="226" y="422"/>
                  <a:pt x="280" y="481"/>
                </a:cubicBezTo>
                <a:cubicBezTo>
                  <a:pt x="299" y="471"/>
                  <a:pt x="319" y="466"/>
                  <a:pt x="343" y="466"/>
                </a:cubicBezTo>
                <a:cubicBezTo>
                  <a:pt x="358" y="466"/>
                  <a:pt x="373" y="471"/>
                  <a:pt x="387" y="476"/>
                </a:cubicBezTo>
                <a:cubicBezTo>
                  <a:pt x="441" y="417"/>
                  <a:pt x="500" y="363"/>
                  <a:pt x="564" y="314"/>
                </a:cubicBezTo>
                <a:cubicBezTo>
                  <a:pt x="559" y="299"/>
                  <a:pt x="559" y="290"/>
                  <a:pt x="559" y="280"/>
                </a:cubicBezTo>
                <a:cubicBezTo>
                  <a:pt x="559" y="260"/>
                  <a:pt x="559" y="246"/>
                  <a:pt x="564" y="231"/>
                </a:cubicBezTo>
                <a:cubicBezTo>
                  <a:pt x="495" y="182"/>
                  <a:pt x="417" y="138"/>
                  <a:pt x="333" y="104"/>
                </a:cubicBezTo>
                <a:close/>
                <a:moveTo>
                  <a:pt x="622" y="402"/>
                </a:moveTo>
                <a:cubicBezTo>
                  <a:pt x="564" y="441"/>
                  <a:pt x="515" y="486"/>
                  <a:pt x="471" y="539"/>
                </a:cubicBezTo>
                <a:cubicBezTo>
                  <a:pt x="485" y="559"/>
                  <a:pt x="495" y="588"/>
                  <a:pt x="495" y="618"/>
                </a:cubicBezTo>
                <a:cubicBezTo>
                  <a:pt x="495" y="632"/>
                  <a:pt x="490" y="647"/>
                  <a:pt x="485" y="662"/>
                </a:cubicBezTo>
                <a:cubicBezTo>
                  <a:pt x="617" y="750"/>
                  <a:pt x="769" y="809"/>
                  <a:pt x="931" y="833"/>
                </a:cubicBezTo>
                <a:cubicBezTo>
                  <a:pt x="941" y="814"/>
                  <a:pt x="955" y="799"/>
                  <a:pt x="970" y="784"/>
                </a:cubicBezTo>
                <a:cubicBezTo>
                  <a:pt x="926" y="647"/>
                  <a:pt x="857" y="525"/>
                  <a:pt x="764" y="417"/>
                </a:cubicBezTo>
                <a:cubicBezTo>
                  <a:pt x="750" y="422"/>
                  <a:pt x="730" y="427"/>
                  <a:pt x="706" y="427"/>
                </a:cubicBezTo>
                <a:cubicBezTo>
                  <a:pt x="676" y="427"/>
                  <a:pt x="647" y="417"/>
                  <a:pt x="622" y="402"/>
                </a:cubicBezTo>
                <a:close/>
                <a:moveTo>
                  <a:pt x="1176" y="182"/>
                </a:moveTo>
                <a:cubicBezTo>
                  <a:pt x="1063" y="192"/>
                  <a:pt x="955" y="221"/>
                  <a:pt x="857" y="265"/>
                </a:cubicBezTo>
                <a:cubicBezTo>
                  <a:pt x="857" y="270"/>
                  <a:pt x="857" y="275"/>
                  <a:pt x="857" y="280"/>
                </a:cubicBezTo>
                <a:cubicBezTo>
                  <a:pt x="857" y="304"/>
                  <a:pt x="853" y="324"/>
                  <a:pt x="843" y="344"/>
                </a:cubicBezTo>
                <a:cubicBezTo>
                  <a:pt x="941" y="461"/>
                  <a:pt x="1019" y="598"/>
                  <a:pt x="1068" y="750"/>
                </a:cubicBezTo>
                <a:cubicBezTo>
                  <a:pt x="1132" y="750"/>
                  <a:pt x="1181" y="789"/>
                  <a:pt x="1205" y="838"/>
                </a:cubicBezTo>
                <a:cubicBezTo>
                  <a:pt x="1274" y="833"/>
                  <a:pt x="1337" y="819"/>
                  <a:pt x="1401" y="804"/>
                </a:cubicBezTo>
                <a:cubicBezTo>
                  <a:pt x="1406" y="770"/>
                  <a:pt x="1411" y="735"/>
                  <a:pt x="1411" y="701"/>
                </a:cubicBezTo>
                <a:cubicBezTo>
                  <a:pt x="1411" y="495"/>
                  <a:pt x="1318" y="309"/>
                  <a:pt x="1176" y="182"/>
                </a:cubicBezTo>
                <a:close/>
                <a:moveTo>
                  <a:pt x="74" y="388"/>
                </a:moveTo>
                <a:cubicBezTo>
                  <a:pt x="30" y="481"/>
                  <a:pt x="0" y="588"/>
                  <a:pt x="0" y="701"/>
                </a:cubicBezTo>
                <a:cubicBezTo>
                  <a:pt x="0" y="833"/>
                  <a:pt x="35" y="956"/>
                  <a:pt x="98" y="1063"/>
                </a:cubicBezTo>
                <a:cubicBezTo>
                  <a:pt x="123" y="936"/>
                  <a:pt x="167" y="819"/>
                  <a:pt x="226" y="706"/>
                </a:cubicBezTo>
                <a:cubicBezTo>
                  <a:pt x="206" y="681"/>
                  <a:pt x="191" y="652"/>
                  <a:pt x="191" y="618"/>
                </a:cubicBezTo>
                <a:cubicBezTo>
                  <a:pt x="191" y="598"/>
                  <a:pt x="196" y="574"/>
                  <a:pt x="206" y="559"/>
                </a:cubicBezTo>
                <a:cubicBezTo>
                  <a:pt x="157" y="505"/>
                  <a:pt x="113" y="446"/>
                  <a:pt x="74" y="388"/>
                </a:cubicBezTo>
                <a:close/>
                <a:moveTo>
                  <a:pt x="1377" y="917"/>
                </a:moveTo>
                <a:lnTo>
                  <a:pt x="1377" y="917"/>
                </a:lnTo>
                <a:cubicBezTo>
                  <a:pt x="1323" y="931"/>
                  <a:pt x="1264" y="941"/>
                  <a:pt x="1210" y="946"/>
                </a:cubicBezTo>
                <a:cubicBezTo>
                  <a:pt x="1195" y="985"/>
                  <a:pt x="1166" y="1019"/>
                  <a:pt x="1127" y="1034"/>
                </a:cubicBezTo>
                <a:cubicBezTo>
                  <a:pt x="1127" y="1063"/>
                  <a:pt x="1127" y="1093"/>
                  <a:pt x="1127" y="1122"/>
                </a:cubicBezTo>
                <a:cubicBezTo>
                  <a:pt x="1127" y="1171"/>
                  <a:pt x="1127" y="1225"/>
                  <a:pt x="1117" y="1274"/>
                </a:cubicBezTo>
                <a:cubicBezTo>
                  <a:pt x="1239" y="1186"/>
                  <a:pt x="1328" y="1063"/>
                  <a:pt x="1377" y="917"/>
                </a:cubicBezTo>
                <a:close/>
                <a:moveTo>
                  <a:pt x="422" y="745"/>
                </a:moveTo>
                <a:cubicBezTo>
                  <a:pt x="397" y="760"/>
                  <a:pt x="373" y="765"/>
                  <a:pt x="343" y="765"/>
                </a:cubicBezTo>
                <a:lnTo>
                  <a:pt x="314" y="765"/>
                </a:lnTo>
                <a:cubicBezTo>
                  <a:pt x="245" y="892"/>
                  <a:pt x="201" y="1034"/>
                  <a:pt x="191" y="1181"/>
                </a:cubicBezTo>
                <a:cubicBezTo>
                  <a:pt x="255" y="1254"/>
                  <a:pt x="338" y="1313"/>
                  <a:pt x="431" y="1352"/>
                </a:cubicBezTo>
                <a:cubicBezTo>
                  <a:pt x="544" y="1176"/>
                  <a:pt x="706" y="1029"/>
                  <a:pt x="897" y="936"/>
                </a:cubicBezTo>
                <a:cubicBezTo>
                  <a:pt x="720" y="907"/>
                  <a:pt x="564" y="838"/>
                  <a:pt x="422" y="745"/>
                </a:cubicBezTo>
                <a:close/>
                <a:moveTo>
                  <a:pt x="970" y="1014"/>
                </a:moveTo>
                <a:cubicBezTo>
                  <a:pt x="794" y="1098"/>
                  <a:pt x="642" y="1230"/>
                  <a:pt x="534" y="1387"/>
                </a:cubicBezTo>
                <a:cubicBezTo>
                  <a:pt x="588" y="1401"/>
                  <a:pt x="647" y="1406"/>
                  <a:pt x="706" y="1406"/>
                </a:cubicBezTo>
                <a:cubicBezTo>
                  <a:pt x="808" y="1406"/>
                  <a:pt x="911" y="1382"/>
                  <a:pt x="999" y="1343"/>
                </a:cubicBezTo>
                <a:cubicBezTo>
                  <a:pt x="1014" y="1269"/>
                  <a:pt x="1024" y="1196"/>
                  <a:pt x="1024" y="1122"/>
                </a:cubicBezTo>
                <a:cubicBezTo>
                  <a:pt x="1024" y="1093"/>
                  <a:pt x="1024" y="1068"/>
                  <a:pt x="1019" y="1039"/>
                </a:cubicBezTo>
                <a:cubicBezTo>
                  <a:pt x="1004" y="1034"/>
                  <a:pt x="985" y="1024"/>
                  <a:pt x="970" y="10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8" name="Google Shape;578;p23"/>
          <p:cNvSpPr/>
          <p:nvPr/>
        </p:nvSpPr>
        <p:spPr>
          <a:xfrm>
            <a:off x="7510146" y="4558717"/>
            <a:ext cx="243033" cy="101552"/>
          </a:xfrm>
          <a:custGeom>
            <a:avLst/>
            <a:gdLst/>
            <a:ahLst/>
            <a:cxnLst/>
            <a:rect l="l" t="t" r="r" b="b"/>
            <a:pathLst>
              <a:path w="706" h="295" extrusionOk="0">
                <a:moveTo>
                  <a:pt x="353" y="0"/>
                </a:moveTo>
                <a:cubicBezTo>
                  <a:pt x="231" y="0"/>
                  <a:pt x="118" y="49"/>
                  <a:pt x="35" y="142"/>
                </a:cubicBezTo>
                <a:cubicBezTo>
                  <a:pt x="1" y="177"/>
                  <a:pt x="6" y="235"/>
                  <a:pt x="40" y="270"/>
                </a:cubicBezTo>
                <a:cubicBezTo>
                  <a:pt x="58" y="286"/>
                  <a:pt x="81" y="293"/>
                  <a:pt x="103" y="293"/>
                </a:cubicBezTo>
                <a:cubicBezTo>
                  <a:pt x="128" y="293"/>
                  <a:pt x="154" y="283"/>
                  <a:pt x="172" y="265"/>
                </a:cubicBezTo>
                <a:cubicBezTo>
                  <a:pt x="216" y="211"/>
                  <a:pt x="285" y="181"/>
                  <a:pt x="353" y="181"/>
                </a:cubicBezTo>
                <a:cubicBezTo>
                  <a:pt x="422" y="181"/>
                  <a:pt x="490" y="211"/>
                  <a:pt x="535" y="265"/>
                </a:cubicBezTo>
                <a:cubicBezTo>
                  <a:pt x="554" y="284"/>
                  <a:pt x="579" y="294"/>
                  <a:pt x="603" y="294"/>
                </a:cubicBezTo>
                <a:cubicBezTo>
                  <a:pt x="623" y="294"/>
                  <a:pt x="647" y="284"/>
                  <a:pt x="662" y="270"/>
                </a:cubicBezTo>
                <a:cubicBezTo>
                  <a:pt x="701" y="235"/>
                  <a:pt x="706" y="177"/>
                  <a:pt x="672" y="142"/>
                </a:cubicBezTo>
                <a:cubicBezTo>
                  <a:pt x="588" y="49"/>
                  <a:pt x="476" y="0"/>
                  <a:pt x="3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9" name="Google Shape;579;p23"/>
          <p:cNvSpPr/>
          <p:nvPr/>
        </p:nvSpPr>
        <p:spPr>
          <a:xfrm>
            <a:off x="7440954" y="4452346"/>
            <a:ext cx="381417" cy="128747"/>
          </a:xfrm>
          <a:custGeom>
            <a:avLst/>
            <a:gdLst/>
            <a:ahLst/>
            <a:cxnLst/>
            <a:rect l="l" t="t" r="r" b="b"/>
            <a:pathLst>
              <a:path w="1108" h="374" extrusionOk="0">
                <a:moveTo>
                  <a:pt x="554" y="1"/>
                </a:moveTo>
                <a:cubicBezTo>
                  <a:pt x="358" y="1"/>
                  <a:pt x="172" y="79"/>
                  <a:pt x="35" y="216"/>
                </a:cubicBezTo>
                <a:cubicBezTo>
                  <a:pt x="1" y="250"/>
                  <a:pt x="1" y="309"/>
                  <a:pt x="35" y="344"/>
                </a:cubicBezTo>
                <a:cubicBezTo>
                  <a:pt x="53" y="364"/>
                  <a:pt x="77" y="374"/>
                  <a:pt x="102" y="374"/>
                </a:cubicBezTo>
                <a:cubicBezTo>
                  <a:pt x="125" y="374"/>
                  <a:pt x="149" y="365"/>
                  <a:pt x="167" y="348"/>
                </a:cubicBezTo>
                <a:cubicBezTo>
                  <a:pt x="270" y="241"/>
                  <a:pt x="407" y="187"/>
                  <a:pt x="554" y="187"/>
                </a:cubicBezTo>
                <a:cubicBezTo>
                  <a:pt x="701" y="187"/>
                  <a:pt x="838" y="246"/>
                  <a:pt x="941" y="348"/>
                </a:cubicBezTo>
                <a:cubicBezTo>
                  <a:pt x="961" y="363"/>
                  <a:pt x="985" y="373"/>
                  <a:pt x="1005" y="373"/>
                </a:cubicBezTo>
                <a:cubicBezTo>
                  <a:pt x="1029" y="373"/>
                  <a:pt x="1054" y="363"/>
                  <a:pt x="1073" y="348"/>
                </a:cubicBezTo>
                <a:cubicBezTo>
                  <a:pt x="1108" y="309"/>
                  <a:pt x="1108" y="250"/>
                  <a:pt x="1073" y="216"/>
                </a:cubicBezTo>
                <a:cubicBezTo>
                  <a:pt x="931" y="79"/>
                  <a:pt x="750" y="1"/>
                  <a:pt x="5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0" name="Google Shape;580;p23"/>
          <p:cNvSpPr/>
          <p:nvPr/>
        </p:nvSpPr>
        <p:spPr>
          <a:xfrm>
            <a:off x="7370385" y="4348042"/>
            <a:ext cx="522900" cy="153877"/>
          </a:xfrm>
          <a:custGeom>
            <a:avLst/>
            <a:gdLst/>
            <a:ahLst/>
            <a:cxnLst/>
            <a:rect l="l" t="t" r="r" b="b"/>
            <a:pathLst>
              <a:path w="1519" h="447" extrusionOk="0">
                <a:moveTo>
                  <a:pt x="759" y="0"/>
                </a:moveTo>
                <a:cubicBezTo>
                  <a:pt x="490" y="0"/>
                  <a:pt x="230" y="103"/>
                  <a:pt x="39" y="289"/>
                </a:cubicBezTo>
                <a:cubicBezTo>
                  <a:pt x="0" y="323"/>
                  <a:pt x="0" y="382"/>
                  <a:pt x="35" y="416"/>
                </a:cubicBezTo>
                <a:cubicBezTo>
                  <a:pt x="52" y="437"/>
                  <a:pt x="77" y="446"/>
                  <a:pt x="101" y="446"/>
                </a:cubicBezTo>
                <a:cubicBezTo>
                  <a:pt x="124" y="446"/>
                  <a:pt x="148" y="438"/>
                  <a:pt x="167" y="421"/>
                </a:cubicBezTo>
                <a:cubicBezTo>
                  <a:pt x="323" y="269"/>
                  <a:pt x="534" y="181"/>
                  <a:pt x="759" y="181"/>
                </a:cubicBezTo>
                <a:cubicBezTo>
                  <a:pt x="980" y="181"/>
                  <a:pt x="1190" y="269"/>
                  <a:pt x="1352" y="421"/>
                </a:cubicBezTo>
                <a:cubicBezTo>
                  <a:pt x="1372" y="441"/>
                  <a:pt x="1391" y="446"/>
                  <a:pt x="1416" y="446"/>
                </a:cubicBezTo>
                <a:cubicBezTo>
                  <a:pt x="1440" y="446"/>
                  <a:pt x="1465" y="436"/>
                  <a:pt x="1484" y="416"/>
                </a:cubicBezTo>
                <a:cubicBezTo>
                  <a:pt x="1518" y="382"/>
                  <a:pt x="1514" y="323"/>
                  <a:pt x="1479" y="289"/>
                </a:cubicBezTo>
                <a:cubicBezTo>
                  <a:pt x="1283" y="103"/>
                  <a:pt x="1029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1" name="Google Shape;581;p23"/>
          <p:cNvSpPr/>
          <p:nvPr/>
        </p:nvSpPr>
        <p:spPr>
          <a:xfrm>
            <a:off x="7592765" y="4668186"/>
            <a:ext cx="77799" cy="76077"/>
          </a:xfrm>
          <a:custGeom>
            <a:avLst/>
            <a:gdLst/>
            <a:ahLst/>
            <a:cxnLst/>
            <a:rect l="l" t="t" r="r" b="b"/>
            <a:pathLst>
              <a:path w="226" h="221" extrusionOk="0">
                <a:moveTo>
                  <a:pt x="113" y="1"/>
                </a:moveTo>
                <a:cubicBezTo>
                  <a:pt x="50" y="1"/>
                  <a:pt x="1" y="50"/>
                  <a:pt x="1" y="108"/>
                </a:cubicBezTo>
                <a:cubicBezTo>
                  <a:pt x="1" y="172"/>
                  <a:pt x="50" y="221"/>
                  <a:pt x="113" y="221"/>
                </a:cubicBezTo>
                <a:cubicBezTo>
                  <a:pt x="172" y="221"/>
                  <a:pt x="226" y="172"/>
                  <a:pt x="226" y="108"/>
                </a:cubicBezTo>
                <a:cubicBezTo>
                  <a:pt x="226" y="50"/>
                  <a:pt x="172" y="1"/>
                  <a:pt x="1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5839543" y="3415492"/>
            <a:ext cx="512917" cy="892279"/>
          </a:xfrm>
          <a:custGeom>
            <a:avLst/>
            <a:gdLst/>
            <a:ahLst/>
            <a:cxnLst/>
            <a:rect l="l" t="t" r="r" b="b"/>
            <a:pathLst>
              <a:path w="1490" h="2592" extrusionOk="0">
                <a:moveTo>
                  <a:pt x="1391" y="427"/>
                </a:moveTo>
                <a:lnTo>
                  <a:pt x="1391" y="2161"/>
                </a:lnTo>
                <a:lnTo>
                  <a:pt x="93" y="2161"/>
                </a:lnTo>
                <a:lnTo>
                  <a:pt x="93" y="427"/>
                </a:lnTo>
                <a:close/>
                <a:moveTo>
                  <a:pt x="231" y="1"/>
                </a:moveTo>
                <a:cubicBezTo>
                  <a:pt x="103" y="1"/>
                  <a:pt x="0" y="99"/>
                  <a:pt x="0" y="226"/>
                </a:cubicBezTo>
                <a:lnTo>
                  <a:pt x="0" y="2366"/>
                </a:lnTo>
                <a:cubicBezTo>
                  <a:pt x="0" y="2489"/>
                  <a:pt x="103" y="2592"/>
                  <a:pt x="231" y="2592"/>
                </a:cubicBezTo>
                <a:lnTo>
                  <a:pt x="1264" y="2592"/>
                </a:lnTo>
                <a:cubicBezTo>
                  <a:pt x="1386" y="2592"/>
                  <a:pt x="1489" y="2489"/>
                  <a:pt x="1489" y="2366"/>
                </a:cubicBezTo>
                <a:lnTo>
                  <a:pt x="1489" y="226"/>
                </a:lnTo>
                <a:cubicBezTo>
                  <a:pt x="1489" y="99"/>
                  <a:pt x="1386" y="1"/>
                  <a:pt x="12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Google Shape;13;p2"/>
          <p:cNvGrpSpPr/>
          <p:nvPr/>
        </p:nvGrpSpPr>
        <p:grpSpPr>
          <a:xfrm rot="4556933">
            <a:off x="-1197543" y="4840646"/>
            <a:ext cx="3573329" cy="3120377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6" name="Google Shape;14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15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oogle Shape;16;p2"/>
          <p:cNvGrpSpPr/>
          <p:nvPr/>
        </p:nvGrpSpPr>
        <p:grpSpPr>
          <a:xfrm rot="14787427">
            <a:off x="7927226" y="-1006085"/>
            <a:ext cx="6150209" cy="4505491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9" name="Google Shape;17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18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894080" y="1882775"/>
            <a:ext cx="9244965" cy="36893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0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</a:t>
            </a:r>
            <a:endParaRPr lang="zh-CN" sz="24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Synergistically utilize technically sound portals with frictionless chains. Dramatically customize…"/>
          <p:cNvSpPr txBox="1"/>
          <p:nvPr/>
        </p:nvSpPr>
        <p:spPr>
          <a:xfrm>
            <a:off x="894080" y="1621790"/>
            <a:ext cx="8553450" cy="323215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Autofit/>
          </a:bodyPr>
          <a:lstStyle/>
          <a:p>
            <a:pPr indent="609600" algn="l" defTabSz="412750" fontAlgn="auto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根据“</a:t>
            </a:r>
            <a:r>
              <a:rPr lang="zh-CN" altLang="en-US" sz="2400">
                <a:ea typeface="+mn-lt"/>
                <a:cs typeface="+mn-lt"/>
                <a:sym typeface="+mn-ea"/>
              </a:rPr>
              <a:t>逢二进一</a:t>
            </a:r>
            <a:r>
              <a:rPr lang="en-US" sz="2400">
                <a:ea typeface="+mn-lt"/>
                <a:cs typeface="+mn-lt"/>
                <a:sym typeface="+mn-ea"/>
              </a:rPr>
              <a:t>”的规则，二进制数</a:t>
            </a:r>
            <a:r>
              <a:rPr lang="zh-CN" altLang="en-US" sz="2400">
                <a:ea typeface="+mn-lt"/>
                <a:cs typeface="+mn-lt"/>
                <a:sym typeface="+mn-ea"/>
              </a:rPr>
              <a:t>加</a:t>
            </a:r>
            <a:r>
              <a:rPr lang="en-US" sz="2400">
                <a:ea typeface="+mn-lt"/>
                <a:cs typeface="+mn-lt"/>
                <a:sym typeface="+mn-ea"/>
              </a:rPr>
              <a:t>法的法则</a:t>
            </a:r>
            <a:r>
              <a:rPr lang="zh-CN" altLang="en-US" sz="2400">
                <a:ea typeface="+mn-lt"/>
                <a:cs typeface="+mn-lt"/>
                <a:sym typeface="+mn-ea"/>
              </a:rPr>
              <a:t>为：</a:t>
            </a:r>
            <a:endParaRPr lang="zh-CN" altLang="en-US" sz="2400">
              <a:ea typeface="+mn-lt"/>
              <a:cs typeface="+mn-lt"/>
              <a:sym typeface="+mn-ea"/>
            </a:endParaRPr>
          </a:p>
          <a:p>
            <a:pPr indent="609600" algn="l" defTabSz="412750" fontAlgn="auto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zh-CN" alt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0 + 0 = 0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0 + 1 = 1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1 + 0 = 1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1 + 1 = 10</a:t>
            </a:r>
            <a:endParaRPr lang="zh-CN" sz="2400" ker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4" name="Rounded Rectangle 23"/>
              <p:cNvSpPr/>
              <p:nvPr>
                <p:custDataLst>
                  <p:tags r:id="rId1"/>
                </p:custDataLst>
              </p:nvPr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823588" y="2120554"/>
                <a:ext cx="3013058" cy="47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十进制转二进制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 descr="3b32313536333934393bbcd3c3dccec4bcfe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4478020" y="617538"/>
            <a:ext cx="19107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ea typeface="+mn-lt"/>
                <a:cs typeface="+mn-lt"/>
              </a:rPr>
              <a:t>思维拓展</a:t>
            </a:r>
            <a:endParaRPr lang="zh-CN" sz="2400" b="1">
              <a:ea typeface="+mn-lt"/>
              <a:cs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635500" y="2617470"/>
            <a:ext cx="583247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0">
                <a:ea typeface="+mn-lt"/>
                <a:cs typeface="+mn-lt"/>
              </a:rPr>
              <a:t>例如：</a:t>
            </a:r>
            <a:r>
              <a:rPr lang="en-US" sz="2400">
                <a:ea typeface="+mn-lt"/>
                <a:cs typeface="+mn-lt"/>
                <a:sym typeface="+mn-ea"/>
              </a:rPr>
              <a:t>13</a:t>
            </a:r>
            <a:r>
              <a:rPr lang="zh-CN" altLang="en-US" sz="2400" baseline="-25000">
                <a:ea typeface="+mn-lt"/>
                <a:cs typeface="+mn-lt"/>
                <a:sym typeface="+mn-ea"/>
              </a:rPr>
              <a:t>（</a:t>
            </a:r>
            <a:r>
              <a:rPr lang="en-US" altLang="zh-CN" sz="2400" baseline="-25000">
                <a:ea typeface="+mn-lt"/>
                <a:cs typeface="+mn-lt"/>
                <a:sym typeface="+mn-ea"/>
              </a:rPr>
              <a:t>10</a:t>
            </a:r>
            <a:r>
              <a:rPr lang="zh-CN" altLang="en-US" sz="2400" baseline="-25000">
                <a:ea typeface="+mn-lt"/>
                <a:cs typeface="+mn-lt"/>
                <a:sym typeface="+mn-ea"/>
              </a:rPr>
              <a:t>）</a:t>
            </a:r>
            <a:r>
              <a:rPr lang="en-US" sz="2400">
                <a:ea typeface="+mn-lt"/>
                <a:cs typeface="+mn-lt"/>
                <a:sym typeface="+mn-ea"/>
              </a:rPr>
              <a:t>=</a:t>
            </a:r>
            <a:r>
              <a:rPr lang="en-US" sz="2400">
                <a:ea typeface="+mn-lt"/>
                <a:cs typeface="+mn-lt"/>
                <a:sym typeface="+mn-ea"/>
              </a:rPr>
              <a:t>10</a:t>
            </a:r>
            <a:r>
              <a:rPr lang="zh-CN" altLang="en-US" sz="2400" baseline="-25000">
                <a:ea typeface="+mn-lt"/>
                <a:cs typeface="+mn-lt"/>
                <a:sym typeface="+mn-ea"/>
              </a:rPr>
              <a:t>（</a:t>
            </a:r>
            <a:r>
              <a:rPr lang="en-US" altLang="zh-CN" sz="2400" baseline="-25000">
                <a:ea typeface="+mn-lt"/>
                <a:cs typeface="+mn-lt"/>
                <a:sym typeface="+mn-ea"/>
              </a:rPr>
              <a:t>10</a:t>
            </a:r>
            <a:r>
              <a:rPr lang="zh-CN" altLang="en-US" sz="2400" baseline="-25000">
                <a:ea typeface="+mn-lt"/>
                <a:cs typeface="+mn-lt"/>
                <a:sym typeface="+mn-ea"/>
              </a:rPr>
              <a:t>）</a:t>
            </a:r>
            <a:r>
              <a:rPr lang="en-US" altLang="zh-CN" sz="2400" b="1">
                <a:ea typeface="+mn-lt"/>
                <a:cs typeface="+mn-lt"/>
                <a:sym typeface="+mn-ea"/>
              </a:rPr>
              <a:t>+</a:t>
            </a:r>
            <a:r>
              <a:rPr lang="en-US" sz="2400">
                <a:ea typeface="+mn-lt"/>
                <a:cs typeface="+mn-lt"/>
                <a:sym typeface="+mn-ea"/>
              </a:rPr>
              <a:t>2</a:t>
            </a:r>
            <a:r>
              <a:rPr lang="zh-CN" altLang="en-US" sz="2400" baseline="-25000">
                <a:ea typeface="+mn-lt"/>
                <a:cs typeface="+mn-lt"/>
                <a:sym typeface="+mn-ea"/>
              </a:rPr>
              <a:t>（</a:t>
            </a:r>
            <a:r>
              <a:rPr lang="en-US" altLang="zh-CN" sz="2400" baseline="-25000">
                <a:ea typeface="+mn-lt"/>
                <a:cs typeface="+mn-lt"/>
                <a:sym typeface="+mn-ea"/>
              </a:rPr>
              <a:t>10</a:t>
            </a:r>
            <a:r>
              <a:rPr lang="zh-CN" altLang="en-US" sz="2400" baseline="-25000">
                <a:ea typeface="+mn-lt"/>
                <a:cs typeface="+mn-lt"/>
                <a:sym typeface="+mn-ea"/>
              </a:rPr>
              <a:t>）</a:t>
            </a:r>
            <a:r>
              <a:rPr lang="en-US" altLang="zh-CN" sz="2400" b="1">
                <a:ea typeface="+mn-lt"/>
                <a:cs typeface="+mn-lt"/>
                <a:sym typeface="+mn-ea"/>
              </a:rPr>
              <a:t>+</a:t>
            </a:r>
            <a:r>
              <a:rPr lang="en-US" sz="2400">
                <a:ea typeface="+mn-lt"/>
                <a:cs typeface="+mn-lt"/>
                <a:sym typeface="+mn-ea"/>
              </a:rPr>
              <a:t>1</a:t>
            </a:r>
            <a:r>
              <a:rPr lang="zh-CN" altLang="en-US" sz="2400" baseline="-25000">
                <a:ea typeface="+mn-lt"/>
                <a:cs typeface="+mn-lt"/>
                <a:sym typeface="+mn-ea"/>
              </a:rPr>
              <a:t>（</a:t>
            </a:r>
            <a:r>
              <a:rPr lang="en-US" altLang="zh-CN" sz="2400" baseline="-25000">
                <a:ea typeface="+mn-lt"/>
                <a:cs typeface="+mn-lt"/>
                <a:sym typeface="+mn-ea"/>
              </a:rPr>
              <a:t>10</a:t>
            </a:r>
            <a:r>
              <a:rPr lang="zh-CN" altLang="en-US" sz="2400" baseline="-25000">
                <a:ea typeface="+mn-lt"/>
                <a:cs typeface="+mn-lt"/>
                <a:sym typeface="+mn-ea"/>
              </a:rPr>
              <a:t>）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		    1 0 1 0 </a:t>
            </a:r>
            <a:endParaRPr lang="en-US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     +</a:t>
            </a:r>
            <a:r>
              <a:rPr lang="en-US" altLang="zh-CN" sz="2400" b="0">
                <a:ea typeface="+mn-lt"/>
                <a:cs typeface="+mn-lt"/>
              </a:rPr>
              <a:t>)    </a:t>
            </a:r>
            <a:r>
              <a:rPr lang="en-US" sz="2400" b="0">
                <a:ea typeface="+mn-lt"/>
                <a:cs typeface="+mn-lt"/>
              </a:rPr>
              <a:t>0</a:t>
            </a:r>
            <a:r>
              <a:rPr lang="en-US" sz="2400" b="0">
                <a:ea typeface="+mn-lt"/>
                <a:cs typeface="+mn-lt"/>
              </a:rPr>
              <a:t> 0 1 0 </a:t>
            </a:r>
            <a:endParaRPr lang="en-US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             0 0 0 1</a:t>
            </a:r>
            <a:endParaRPr lang="en-US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             1 1 0 1</a:t>
            </a:r>
            <a:endParaRPr lang="en-US" sz="2400" b="0">
              <a:ea typeface="+mn-lt"/>
              <a:cs typeface="+mn-lt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7"/>
            </p:custDataLst>
          </p:nvPr>
        </p:nvCxnSpPr>
        <p:spPr>
          <a:xfrm>
            <a:off x="5387975" y="4912360"/>
            <a:ext cx="1873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3b32303137383839323bb1cabcc7b1becafdbeddd7aabbbb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46895" y="4667885"/>
            <a:ext cx="1948815" cy="194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3"/>
          <p:cNvSpPr/>
          <p:nvPr/>
        </p:nvSpPr>
        <p:spPr>
          <a:xfrm>
            <a:off x="538925" y="3278728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6" name="Google Shape;576;p23"/>
          <p:cNvSpPr/>
          <p:nvPr/>
        </p:nvSpPr>
        <p:spPr>
          <a:xfrm>
            <a:off x="4344159" y="4303978"/>
            <a:ext cx="485723" cy="484351"/>
          </a:xfrm>
          <a:custGeom>
            <a:avLst/>
            <a:gdLst/>
            <a:ahLst/>
            <a:cxnLst/>
            <a:rect l="l" t="t" r="r" b="b"/>
            <a:pathLst>
              <a:path w="1411" h="1407" extrusionOk="0">
                <a:moveTo>
                  <a:pt x="706" y="1"/>
                </a:moveTo>
                <a:cubicBezTo>
                  <a:pt x="617" y="1"/>
                  <a:pt x="534" y="15"/>
                  <a:pt x="456" y="45"/>
                </a:cubicBezTo>
                <a:cubicBezTo>
                  <a:pt x="520" y="74"/>
                  <a:pt x="578" y="108"/>
                  <a:pt x="632" y="148"/>
                </a:cubicBezTo>
                <a:cubicBezTo>
                  <a:pt x="652" y="138"/>
                  <a:pt x="681" y="128"/>
                  <a:pt x="706" y="128"/>
                </a:cubicBezTo>
                <a:cubicBezTo>
                  <a:pt x="745" y="128"/>
                  <a:pt x="784" y="143"/>
                  <a:pt x="808" y="167"/>
                </a:cubicBezTo>
                <a:cubicBezTo>
                  <a:pt x="887" y="133"/>
                  <a:pt x="970" y="108"/>
                  <a:pt x="1053" y="94"/>
                </a:cubicBezTo>
                <a:cubicBezTo>
                  <a:pt x="950" y="35"/>
                  <a:pt x="833" y="1"/>
                  <a:pt x="706" y="1"/>
                </a:cubicBezTo>
                <a:close/>
                <a:moveTo>
                  <a:pt x="333" y="104"/>
                </a:moveTo>
                <a:cubicBezTo>
                  <a:pt x="260" y="153"/>
                  <a:pt x="191" y="216"/>
                  <a:pt x="138" y="285"/>
                </a:cubicBezTo>
                <a:cubicBezTo>
                  <a:pt x="177" y="358"/>
                  <a:pt x="226" y="422"/>
                  <a:pt x="280" y="481"/>
                </a:cubicBezTo>
                <a:cubicBezTo>
                  <a:pt x="299" y="471"/>
                  <a:pt x="319" y="466"/>
                  <a:pt x="343" y="466"/>
                </a:cubicBezTo>
                <a:cubicBezTo>
                  <a:pt x="358" y="466"/>
                  <a:pt x="373" y="471"/>
                  <a:pt x="387" y="476"/>
                </a:cubicBezTo>
                <a:cubicBezTo>
                  <a:pt x="441" y="417"/>
                  <a:pt x="500" y="363"/>
                  <a:pt x="564" y="314"/>
                </a:cubicBezTo>
                <a:cubicBezTo>
                  <a:pt x="559" y="299"/>
                  <a:pt x="559" y="290"/>
                  <a:pt x="559" y="280"/>
                </a:cubicBezTo>
                <a:cubicBezTo>
                  <a:pt x="559" y="260"/>
                  <a:pt x="559" y="246"/>
                  <a:pt x="564" y="231"/>
                </a:cubicBezTo>
                <a:cubicBezTo>
                  <a:pt x="495" y="182"/>
                  <a:pt x="417" y="138"/>
                  <a:pt x="333" y="104"/>
                </a:cubicBezTo>
                <a:close/>
                <a:moveTo>
                  <a:pt x="622" y="402"/>
                </a:moveTo>
                <a:cubicBezTo>
                  <a:pt x="564" y="441"/>
                  <a:pt x="515" y="486"/>
                  <a:pt x="471" y="539"/>
                </a:cubicBezTo>
                <a:cubicBezTo>
                  <a:pt x="485" y="559"/>
                  <a:pt x="495" y="588"/>
                  <a:pt x="495" y="618"/>
                </a:cubicBezTo>
                <a:cubicBezTo>
                  <a:pt x="495" y="632"/>
                  <a:pt x="490" y="647"/>
                  <a:pt x="485" y="662"/>
                </a:cubicBezTo>
                <a:cubicBezTo>
                  <a:pt x="617" y="750"/>
                  <a:pt x="769" y="809"/>
                  <a:pt x="931" y="833"/>
                </a:cubicBezTo>
                <a:cubicBezTo>
                  <a:pt x="941" y="814"/>
                  <a:pt x="955" y="799"/>
                  <a:pt x="970" y="784"/>
                </a:cubicBezTo>
                <a:cubicBezTo>
                  <a:pt x="926" y="647"/>
                  <a:pt x="857" y="525"/>
                  <a:pt x="764" y="417"/>
                </a:cubicBezTo>
                <a:cubicBezTo>
                  <a:pt x="750" y="422"/>
                  <a:pt x="730" y="427"/>
                  <a:pt x="706" y="427"/>
                </a:cubicBezTo>
                <a:cubicBezTo>
                  <a:pt x="676" y="427"/>
                  <a:pt x="647" y="417"/>
                  <a:pt x="622" y="402"/>
                </a:cubicBezTo>
                <a:close/>
                <a:moveTo>
                  <a:pt x="1176" y="182"/>
                </a:moveTo>
                <a:cubicBezTo>
                  <a:pt x="1063" y="192"/>
                  <a:pt x="955" y="221"/>
                  <a:pt x="857" y="265"/>
                </a:cubicBezTo>
                <a:cubicBezTo>
                  <a:pt x="857" y="270"/>
                  <a:pt x="857" y="275"/>
                  <a:pt x="857" y="280"/>
                </a:cubicBezTo>
                <a:cubicBezTo>
                  <a:pt x="857" y="304"/>
                  <a:pt x="853" y="324"/>
                  <a:pt x="843" y="344"/>
                </a:cubicBezTo>
                <a:cubicBezTo>
                  <a:pt x="941" y="461"/>
                  <a:pt x="1019" y="598"/>
                  <a:pt x="1068" y="750"/>
                </a:cubicBezTo>
                <a:cubicBezTo>
                  <a:pt x="1132" y="750"/>
                  <a:pt x="1181" y="789"/>
                  <a:pt x="1205" y="838"/>
                </a:cubicBezTo>
                <a:cubicBezTo>
                  <a:pt x="1274" y="833"/>
                  <a:pt x="1337" y="819"/>
                  <a:pt x="1401" y="804"/>
                </a:cubicBezTo>
                <a:cubicBezTo>
                  <a:pt x="1406" y="770"/>
                  <a:pt x="1411" y="735"/>
                  <a:pt x="1411" y="701"/>
                </a:cubicBezTo>
                <a:cubicBezTo>
                  <a:pt x="1411" y="495"/>
                  <a:pt x="1318" y="309"/>
                  <a:pt x="1176" y="182"/>
                </a:cubicBezTo>
                <a:close/>
                <a:moveTo>
                  <a:pt x="74" y="388"/>
                </a:moveTo>
                <a:cubicBezTo>
                  <a:pt x="30" y="481"/>
                  <a:pt x="0" y="588"/>
                  <a:pt x="0" y="701"/>
                </a:cubicBezTo>
                <a:cubicBezTo>
                  <a:pt x="0" y="833"/>
                  <a:pt x="35" y="956"/>
                  <a:pt x="98" y="1063"/>
                </a:cubicBezTo>
                <a:cubicBezTo>
                  <a:pt x="123" y="936"/>
                  <a:pt x="167" y="819"/>
                  <a:pt x="226" y="706"/>
                </a:cubicBezTo>
                <a:cubicBezTo>
                  <a:pt x="206" y="681"/>
                  <a:pt x="191" y="652"/>
                  <a:pt x="191" y="618"/>
                </a:cubicBezTo>
                <a:cubicBezTo>
                  <a:pt x="191" y="598"/>
                  <a:pt x="196" y="574"/>
                  <a:pt x="206" y="559"/>
                </a:cubicBezTo>
                <a:cubicBezTo>
                  <a:pt x="157" y="505"/>
                  <a:pt x="113" y="446"/>
                  <a:pt x="74" y="388"/>
                </a:cubicBezTo>
                <a:close/>
                <a:moveTo>
                  <a:pt x="1377" y="917"/>
                </a:moveTo>
                <a:lnTo>
                  <a:pt x="1377" y="917"/>
                </a:lnTo>
                <a:cubicBezTo>
                  <a:pt x="1323" y="931"/>
                  <a:pt x="1264" y="941"/>
                  <a:pt x="1210" y="946"/>
                </a:cubicBezTo>
                <a:cubicBezTo>
                  <a:pt x="1195" y="985"/>
                  <a:pt x="1166" y="1019"/>
                  <a:pt x="1127" y="1034"/>
                </a:cubicBezTo>
                <a:cubicBezTo>
                  <a:pt x="1127" y="1063"/>
                  <a:pt x="1127" y="1093"/>
                  <a:pt x="1127" y="1122"/>
                </a:cubicBezTo>
                <a:cubicBezTo>
                  <a:pt x="1127" y="1171"/>
                  <a:pt x="1127" y="1225"/>
                  <a:pt x="1117" y="1274"/>
                </a:cubicBezTo>
                <a:cubicBezTo>
                  <a:pt x="1239" y="1186"/>
                  <a:pt x="1328" y="1063"/>
                  <a:pt x="1377" y="917"/>
                </a:cubicBezTo>
                <a:close/>
                <a:moveTo>
                  <a:pt x="422" y="745"/>
                </a:moveTo>
                <a:cubicBezTo>
                  <a:pt x="397" y="760"/>
                  <a:pt x="373" y="765"/>
                  <a:pt x="343" y="765"/>
                </a:cubicBezTo>
                <a:lnTo>
                  <a:pt x="314" y="765"/>
                </a:lnTo>
                <a:cubicBezTo>
                  <a:pt x="245" y="892"/>
                  <a:pt x="201" y="1034"/>
                  <a:pt x="191" y="1181"/>
                </a:cubicBezTo>
                <a:cubicBezTo>
                  <a:pt x="255" y="1254"/>
                  <a:pt x="338" y="1313"/>
                  <a:pt x="431" y="1352"/>
                </a:cubicBezTo>
                <a:cubicBezTo>
                  <a:pt x="544" y="1176"/>
                  <a:pt x="706" y="1029"/>
                  <a:pt x="897" y="936"/>
                </a:cubicBezTo>
                <a:cubicBezTo>
                  <a:pt x="720" y="907"/>
                  <a:pt x="564" y="838"/>
                  <a:pt x="422" y="745"/>
                </a:cubicBezTo>
                <a:close/>
                <a:moveTo>
                  <a:pt x="970" y="1014"/>
                </a:moveTo>
                <a:cubicBezTo>
                  <a:pt x="794" y="1098"/>
                  <a:pt x="642" y="1230"/>
                  <a:pt x="534" y="1387"/>
                </a:cubicBezTo>
                <a:cubicBezTo>
                  <a:pt x="588" y="1401"/>
                  <a:pt x="647" y="1406"/>
                  <a:pt x="706" y="1406"/>
                </a:cubicBezTo>
                <a:cubicBezTo>
                  <a:pt x="808" y="1406"/>
                  <a:pt x="911" y="1382"/>
                  <a:pt x="999" y="1343"/>
                </a:cubicBezTo>
                <a:cubicBezTo>
                  <a:pt x="1014" y="1269"/>
                  <a:pt x="1024" y="1196"/>
                  <a:pt x="1024" y="1122"/>
                </a:cubicBezTo>
                <a:cubicBezTo>
                  <a:pt x="1024" y="1093"/>
                  <a:pt x="1024" y="1068"/>
                  <a:pt x="1019" y="1039"/>
                </a:cubicBezTo>
                <a:cubicBezTo>
                  <a:pt x="1004" y="1034"/>
                  <a:pt x="985" y="1024"/>
                  <a:pt x="970" y="10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8" name="Google Shape;578;p23"/>
          <p:cNvSpPr/>
          <p:nvPr/>
        </p:nvSpPr>
        <p:spPr>
          <a:xfrm>
            <a:off x="7510146" y="4558717"/>
            <a:ext cx="243033" cy="101552"/>
          </a:xfrm>
          <a:custGeom>
            <a:avLst/>
            <a:gdLst/>
            <a:ahLst/>
            <a:cxnLst/>
            <a:rect l="l" t="t" r="r" b="b"/>
            <a:pathLst>
              <a:path w="706" h="295" extrusionOk="0">
                <a:moveTo>
                  <a:pt x="353" y="0"/>
                </a:moveTo>
                <a:cubicBezTo>
                  <a:pt x="231" y="0"/>
                  <a:pt x="118" y="49"/>
                  <a:pt x="35" y="142"/>
                </a:cubicBezTo>
                <a:cubicBezTo>
                  <a:pt x="1" y="177"/>
                  <a:pt x="6" y="235"/>
                  <a:pt x="40" y="270"/>
                </a:cubicBezTo>
                <a:cubicBezTo>
                  <a:pt x="58" y="286"/>
                  <a:pt x="81" y="293"/>
                  <a:pt x="103" y="293"/>
                </a:cubicBezTo>
                <a:cubicBezTo>
                  <a:pt x="128" y="293"/>
                  <a:pt x="154" y="283"/>
                  <a:pt x="172" y="265"/>
                </a:cubicBezTo>
                <a:cubicBezTo>
                  <a:pt x="216" y="211"/>
                  <a:pt x="285" y="181"/>
                  <a:pt x="353" y="181"/>
                </a:cubicBezTo>
                <a:cubicBezTo>
                  <a:pt x="422" y="181"/>
                  <a:pt x="490" y="211"/>
                  <a:pt x="535" y="265"/>
                </a:cubicBezTo>
                <a:cubicBezTo>
                  <a:pt x="554" y="284"/>
                  <a:pt x="579" y="294"/>
                  <a:pt x="603" y="294"/>
                </a:cubicBezTo>
                <a:cubicBezTo>
                  <a:pt x="623" y="294"/>
                  <a:pt x="647" y="284"/>
                  <a:pt x="662" y="270"/>
                </a:cubicBezTo>
                <a:cubicBezTo>
                  <a:pt x="701" y="235"/>
                  <a:pt x="706" y="177"/>
                  <a:pt x="672" y="142"/>
                </a:cubicBezTo>
                <a:cubicBezTo>
                  <a:pt x="588" y="49"/>
                  <a:pt x="476" y="0"/>
                  <a:pt x="3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9" name="Google Shape;579;p23"/>
          <p:cNvSpPr/>
          <p:nvPr/>
        </p:nvSpPr>
        <p:spPr>
          <a:xfrm>
            <a:off x="7440954" y="4452346"/>
            <a:ext cx="381417" cy="128747"/>
          </a:xfrm>
          <a:custGeom>
            <a:avLst/>
            <a:gdLst/>
            <a:ahLst/>
            <a:cxnLst/>
            <a:rect l="l" t="t" r="r" b="b"/>
            <a:pathLst>
              <a:path w="1108" h="374" extrusionOk="0">
                <a:moveTo>
                  <a:pt x="554" y="1"/>
                </a:moveTo>
                <a:cubicBezTo>
                  <a:pt x="358" y="1"/>
                  <a:pt x="172" y="79"/>
                  <a:pt x="35" y="216"/>
                </a:cubicBezTo>
                <a:cubicBezTo>
                  <a:pt x="1" y="250"/>
                  <a:pt x="1" y="309"/>
                  <a:pt x="35" y="344"/>
                </a:cubicBezTo>
                <a:cubicBezTo>
                  <a:pt x="53" y="364"/>
                  <a:pt x="77" y="374"/>
                  <a:pt x="102" y="374"/>
                </a:cubicBezTo>
                <a:cubicBezTo>
                  <a:pt x="125" y="374"/>
                  <a:pt x="149" y="365"/>
                  <a:pt x="167" y="348"/>
                </a:cubicBezTo>
                <a:cubicBezTo>
                  <a:pt x="270" y="241"/>
                  <a:pt x="407" y="187"/>
                  <a:pt x="554" y="187"/>
                </a:cubicBezTo>
                <a:cubicBezTo>
                  <a:pt x="701" y="187"/>
                  <a:pt x="838" y="246"/>
                  <a:pt x="941" y="348"/>
                </a:cubicBezTo>
                <a:cubicBezTo>
                  <a:pt x="961" y="363"/>
                  <a:pt x="985" y="373"/>
                  <a:pt x="1005" y="373"/>
                </a:cubicBezTo>
                <a:cubicBezTo>
                  <a:pt x="1029" y="373"/>
                  <a:pt x="1054" y="363"/>
                  <a:pt x="1073" y="348"/>
                </a:cubicBezTo>
                <a:cubicBezTo>
                  <a:pt x="1108" y="309"/>
                  <a:pt x="1108" y="250"/>
                  <a:pt x="1073" y="216"/>
                </a:cubicBezTo>
                <a:cubicBezTo>
                  <a:pt x="931" y="79"/>
                  <a:pt x="750" y="1"/>
                  <a:pt x="5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0" name="Google Shape;580;p23"/>
          <p:cNvSpPr/>
          <p:nvPr/>
        </p:nvSpPr>
        <p:spPr>
          <a:xfrm>
            <a:off x="7370385" y="4348042"/>
            <a:ext cx="522900" cy="153877"/>
          </a:xfrm>
          <a:custGeom>
            <a:avLst/>
            <a:gdLst/>
            <a:ahLst/>
            <a:cxnLst/>
            <a:rect l="l" t="t" r="r" b="b"/>
            <a:pathLst>
              <a:path w="1519" h="447" extrusionOk="0">
                <a:moveTo>
                  <a:pt x="759" y="0"/>
                </a:moveTo>
                <a:cubicBezTo>
                  <a:pt x="490" y="0"/>
                  <a:pt x="230" y="103"/>
                  <a:pt x="39" y="289"/>
                </a:cubicBezTo>
                <a:cubicBezTo>
                  <a:pt x="0" y="323"/>
                  <a:pt x="0" y="382"/>
                  <a:pt x="35" y="416"/>
                </a:cubicBezTo>
                <a:cubicBezTo>
                  <a:pt x="52" y="437"/>
                  <a:pt x="77" y="446"/>
                  <a:pt x="101" y="446"/>
                </a:cubicBezTo>
                <a:cubicBezTo>
                  <a:pt x="124" y="446"/>
                  <a:pt x="148" y="438"/>
                  <a:pt x="167" y="421"/>
                </a:cubicBezTo>
                <a:cubicBezTo>
                  <a:pt x="323" y="269"/>
                  <a:pt x="534" y="181"/>
                  <a:pt x="759" y="181"/>
                </a:cubicBezTo>
                <a:cubicBezTo>
                  <a:pt x="980" y="181"/>
                  <a:pt x="1190" y="269"/>
                  <a:pt x="1352" y="421"/>
                </a:cubicBezTo>
                <a:cubicBezTo>
                  <a:pt x="1372" y="441"/>
                  <a:pt x="1391" y="446"/>
                  <a:pt x="1416" y="446"/>
                </a:cubicBezTo>
                <a:cubicBezTo>
                  <a:pt x="1440" y="446"/>
                  <a:pt x="1465" y="436"/>
                  <a:pt x="1484" y="416"/>
                </a:cubicBezTo>
                <a:cubicBezTo>
                  <a:pt x="1518" y="382"/>
                  <a:pt x="1514" y="323"/>
                  <a:pt x="1479" y="289"/>
                </a:cubicBezTo>
                <a:cubicBezTo>
                  <a:pt x="1283" y="103"/>
                  <a:pt x="1029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1" name="Google Shape;581;p23"/>
          <p:cNvSpPr/>
          <p:nvPr/>
        </p:nvSpPr>
        <p:spPr>
          <a:xfrm>
            <a:off x="7592765" y="4668186"/>
            <a:ext cx="77799" cy="76077"/>
          </a:xfrm>
          <a:custGeom>
            <a:avLst/>
            <a:gdLst/>
            <a:ahLst/>
            <a:cxnLst/>
            <a:rect l="l" t="t" r="r" b="b"/>
            <a:pathLst>
              <a:path w="226" h="221" extrusionOk="0">
                <a:moveTo>
                  <a:pt x="113" y="1"/>
                </a:moveTo>
                <a:cubicBezTo>
                  <a:pt x="50" y="1"/>
                  <a:pt x="1" y="50"/>
                  <a:pt x="1" y="108"/>
                </a:cubicBezTo>
                <a:cubicBezTo>
                  <a:pt x="1" y="172"/>
                  <a:pt x="50" y="221"/>
                  <a:pt x="113" y="221"/>
                </a:cubicBezTo>
                <a:cubicBezTo>
                  <a:pt x="172" y="221"/>
                  <a:pt x="226" y="172"/>
                  <a:pt x="226" y="108"/>
                </a:cubicBezTo>
                <a:cubicBezTo>
                  <a:pt x="226" y="50"/>
                  <a:pt x="172" y="1"/>
                  <a:pt x="1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5839543" y="3415492"/>
            <a:ext cx="512917" cy="892279"/>
          </a:xfrm>
          <a:custGeom>
            <a:avLst/>
            <a:gdLst/>
            <a:ahLst/>
            <a:cxnLst/>
            <a:rect l="l" t="t" r="r" b="b"/>
            <a:pathLst>
              <a:path w="1490" h="2592" extrusionOk="0">
                <a:moveTo>
                  <a:pt x="1391" y="427"/>
                </a:moveTo>
                <a:lnTo>
                  <a:pt x="1391" y="2161"/>
                </a:lnTo>
                <a:lnTo>
                  <a:pt x="93" y="2161"/>
                </a:lnTo>
                <a:lnTo>
                  <a:pt x="93" y="427"/>
                </a:lnTo>
                <a:close/>
                <a:moveTo>
                  <a:pt x="231" y="1"/>
                </a:moveTo>
                <a:cubicBezTo>
                  <a:pt x="103" y="1"/>
                  <a:pt x="0" y="99"/>
                  <a:pt x="0" y="226"/>
                </a:cubicBezTo>
                <a:lnTo>
                  <a:pt x="0" y="2366"/>
                </a:lnTo>
                <a:cubicBezTo>
                  <a:pt x="0" y="2489"/>
                  <a:pt x="103" y="2592"/>
                  <a:pt x="231" y="2592"/>
                </a:cubicBezTo>
                <a:lnTo>
                  <a:pt x="1264" y="2592"/>
                </a:lnTo>
                <a:cubicBezTo>
                  <a:pt x="1386" y="2592"/>
                  <a:pt x="1489" y="2489"/>
                  <a:pt x="1489" y="2366"/>
                </a:cubicBezTo>
                <a:lnTo>
                  <a:pt x="1489" y="226"/>
                </a:lnTo>
                <a:cubicBezTo>
                  <a:pt x="1489" y="99"/>
                  <a:pt x="1386" y="1"/>
                  <a:pt x="12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Google Shape;13;p2"/>
          <p:cNvGrpSpPr/>
          <p:nvPr/>
        </p:nvGrpSpPr>
        <p:grpSpPr>
          <a:xfrm rot="4556933">
            <a:off x="-1197543" y="4840646"/>
            <a:ext cx="3573329" cy="3120377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6" name="Google Shape;14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15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oogle Shape;16;p2"/>
          <p:cNvGrpSpPr/>
          <p:nvPr/>
        </p:nvGrpSpPr>
        <p:grpSpPr>
          <a:xfrm rot="14787427">
            <a:off x="7927226" y="-1006085"/>
            <a:ext cx="6150209" cy="4505491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9" name="Google Shape;17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18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894080" y="1882775"/>
            <a:ext cx="9244965" cy="36893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0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</a:t>
            </a:r>
            <a:endParaRPr lang="zh-CN" sz="24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4" name="Rounded Rectangle 23"/>
              <p:cNvSpPr/>
              <p:nvPr>
                <p:custDataLst>
                  <p:tags r:id="rId1"/>
                </p:custDataLst>
              </p:nvPr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823588" y="2120554"/>
                <a:ext cx="3013058" cy="47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十进制转二进制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 descr="3b32313536333934393bbcd3c3dccec4bcfe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4478020" y="617538"/>
            <a:ext cx="19107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ea typeface="+mn-lt"/>
                <a:cs typeface="+mn-lt"/>
              </a:rPr>
              <a:t>思维拓展</a:t>
            </a:r>
            <a:endParaRPr lang="zh-CN" sz="2400" b="1">
              <a:ea typeface="+mn-lt"/>
              <a:cs typeface="+mn-lt"/>
            </a:endParaRPr>
          </a:p>
        </p:txBody>
      </p:sp>
      <p:sp>
        <p:nvSpPr>
          <p:cNvPr id="7" name="Synergistically utilize technically sound portals with frictionless chains. Dramatically customize…"/>
          <p:cNvSpPr txBox="1"/>
          <p:nvPr>
            <p:custDataLst>
              <p:tags r:id="rId6"/>
            </p:custDataLst>
          </p:nvPr>
        </p:nvSpPr>
        <p:spPr>
          <a:xfrm>
            <a:off x="2402840" y="1532255"/>
            <a:ext cx="6267450" cy="44684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p>
            <a:pPr indent="0" algn="l" defTabSz="412750" fontAlgn="auto" hangingPunct="0">
              <a:lnSpc>
                <a:spcPct val="150000"/>
              </a:lnSpc>
              <a:spcAft>
                <a:spcPts val="1800"/>
              </a:spcAft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练习：</a:t>
            </a:r>
            <a:endParaRPr sz="24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（5）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= （ 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endParaRPr sz="2400" kern="0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24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8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= （  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endParaRPr sz="2400" kern="0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endParaRPr sz="24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（1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lang="en-US"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=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 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endParaRPr sz="2400" kern="0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2400" kern="0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15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=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  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endParaRPr sz="2400" kern="0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" name="图片 1" descr="3b32303137383839323bb1cabcc7b1becafdbeddd7aabbbb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46895" y="4667885"/>
            <a:ext cx="1948815" cy="194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14"/>
          <p:cNvSpPr/>
          <p:nvPr/>
        </p:nvSpPr>
        <p:spPr>
          <a:xfrm>
            <a:off x="938228" y="1344917"/>
            <a:ext cx="10523889" cy="4168165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" name="Straight Connector 28"/>
          <p:cNvCxnSpPr/>
          <p:nvPr/>
        </p:nvCxnSpPr>
        <p:spPr>
          <a:xfrm>
            <a:off x="1990203" y="5783640"/>
            <a:ext cx="919480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50" y="509290"/>
            <a:ext cx="5274350" cy="5274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6217" y="2215957"/>
            <a:ext cx="45974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solidFill>
                  <a:srgbClr val="264CDF"/>
                </a:solidFill>
                <a:cs typeface="+mn-ea"/>
                <a:sym typeface="+mn-lt"/>
              </a:rPr>
              <a:t>Part three</a:t>
            </a:r>
            <a:endParaRPr lang="en-US" altLang="zh-CN" sz="6600">
              <a:solidFill>
                <a:srgbClr val="264CDF"/>
              </a:solidFill>
              <a:cs typeface="+mn-ea"/>
              <a:sym typeface="+mn-lt"/>
            </a:endParaRPr>
          </a:p>
          <a:p>
            <a:pPr algn="ctr"/>
            <a:endParaRPr lang="zh-CN" altLang="en-US" sz="660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11" name="Rounded Rectangle 23"/>
          <p:cNvSpPr/>
          <p:nvPr/>
        </p:nvSpPr>
        <p:spPr>
          <a:xfrm>
            <a:off x="7029616" y="3217003"/>
            <a:ext cx="2760219" cy="464986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Oval 50"/>
          <p:cNvSpPr/>
          <p:nvPr/>
        </p:nvSpPr>
        <p:spPr>
          <a:xfrm>
            <a:off x="6643590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0"/>
          <p:cNvSpPr/>
          <p:nvPr/>
        </p:nvSpPr>
        <p:spPr>
          <a:xfrm>
            <a:off x="10020474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572136" y="6031053"/>
            <a:ext cx="1194997" cy="123989"/>
          </a:xfrm>
          <a:custGeom>
            <a:avLst/>
            <a:gdLst>
              <a:gd name="T0" fmla="*/ 496 w 559"/>
              <a:gd name="T1" fmla="*/ 57 h 58"/>
              <a:gd name="T2" fmla="*/ 472 w 559"/>
              <a:gd name="T3" fmla="*/ 48 h 58"/>
              <a:gd name="T4" fmla="*/ 448 w 559"/>
              <a:gd name="T5" fmla="*/ 40 h 58"/>
              <a:gd name="T6" fmla="*/ 432 w 559"/>
              <a:gd name="T7" fmla="*/ 46 h 58"/>
              <a:gd name="T8" fmla="*/ 413 w 559"/>
              <a:gd name="T9" fmla="*/ 55 h 58"/>
              <a:gd name="T10" fmla="*/ 392 w 559"/>
              <a:gd name="T11" fmla="*/ 58 h 58"/>
              <a:gd name="T12" fmla="*/ 365 w 559"/>
              <a:gd name="T13" fmla="*/ 51 h 58"/>
              <a:gd name="T14" fmla="*/ 346 w 559"/>
              <a:gd name="T15" fmla="*/ 42 h 58"/>
              <a:gd name="T16" fmla="*/ 335 w 559"/>
              <a:gd name="T17" fmla="*/ 40 h 58"/>
              <a:gd name="T18" fmla="*/ 318 w 559"/>
              <a:gd name="T19" fmla="*/ 47 h 58"/>
              <a:gd name="T20" fmla="*/ 301 w 559"/>
              <a:gd name="T21" fmla="*/ 55 h 58"/>
              <a:gd name="T22" fmla="*/ 280 w 559"/>
              <a:gd name="T23" fmla="*/ 58 h 58"/>
              <a:gd name="T24" fmla="*/ 253 w 559"/>
              <a:gd name="T25" fmla="*/ 51 h 58"/>
              <a:gd name="T26" fmla="*/ 234 w 559"/>
              <a:gd name="T27" fmla="*/ 42 h 58"/>
              <a:gd name="T28" fmla="*/ 224 w 559"/>
              <a:gd name="T29" fmla="*/ 40 h 58"/>
              <a:gd name="T30" fmla="*/ 206 w 559"/>
              <a:gd name="T31" fmla="*/ 47 h 58"/>
              <a:gd name="T32" fmla="*/ 188 w 559"/>
              <a:gd name="T33" fmla="*/ 55 h 58"/>
              <a:gd name="T34" fmla="*/ 168 w 559"/>
              <a:gd name="T35" fmla="*/ 58 h 58"/>
              <a:gd name="T36" fmla="*/ 140 w 559"/>
              <a:gd name="T37" fmla="*/ 51 h 58"/>
              <a:gd name="T38" fmla="*/ 121 w 559"/>
              <a:gd name="T39" fmla="*/ 42 h 58"/>
              <a:gd name="T40" fmla="*/ 111 w 559"/>
              <a:gd name="T41" fmla="*/ 40 h 58"/>
              <a:gd name="T42" fmla="*/ 94 w 559"/>
              <a:gd name="T43" fmla="*/ 47 h 58"/>
              <a:gd name="T44" fmla="*/ 76 w 559"/>
              <a:gd name="T45" fmla="*/ 55 h 58"/>
              <a:gd name="T46" fmla="*/ 56 w 559"/>
              <a:gd name="T47" fmla="*/ 58 h 58"/>
              <a:gd name="T48" fmla="*/ 28 w 559"/>
              <a:gd name="T49" fmla="*/ 51 h 58"/>
              <a:gd name="T50" fmla="*/ 9 w 559"/>
              <a:gd name="T51" fmla="*/ 42 h 58"/>
              <a:gd name="T52" fmla="*/ 0 w 559"/>
              <a:gd name="T53" fmla="*/ 0 h 58"/>
              <a:gd name="T54" fmla="*/ 20 w 559"/>
              <a:gd name="T55" fmla="*/ 3 h 58"/>
              <a:gd name="T56" fmla="*/ 38 w 559"/>
              <a:gd name="T57" fmla="*/ 11 h 58"/>
              <a:gd name="T58" fmla="*/ 56 w 559"/>
              <a:gd name="T59" fmla="*/ 18 h 58"/>
              <a:gd name="T60" fmla="*/ 66 w 559"/>
              <a:gd name="T61" fmla="*/ 16 h 58"/>
              <a:gd name="T62" fmla="*/ 85 w 559"/>
              <a:gd name="T63" fmla="*/ 7 h 58"/>
              <a:gd name="T64" fmla="*/ 111 w 559"/>
              <a:gd name="T65" fmla="*/ 0 h 58"/>
              <a:gd name="T66" fmla="*/ 133 w 559"/>
              <a:gd name="T67" fmla="*/ 3 h 58"/>
              <a:gd name="T68" fmla="*/ 149 w 559"/>
              <a:gd name="T69" fmla="*/ 11 h 58"/>
              <a:gd name="T70" fmla="*/ 168 w 559"/>
              <a:gd name="T71" fmla="*/ 18 h 58"/>
              <a:gd name="T72" fmla="*/ 177 w 559"/>
              <a:gd name="T73" fmla="*/ 16 h 58"/>
              <a:gd name="T74" fmla="*/ 196 w 559"/>
              <a:gd name="T75" fmla="*/ 7 h 58"/>
              <a:gd name="T76" fmla="*/ 224 w 559"/>
              <a:gd name="T77" fmla="*/ 0 h 58"/>
              <a:gd name="T78" fmla="*/ 244 w 559"/>
              <a:gd name="T79" fmla="*/ 3 h 58"/>
              <a:gd name="T80" fmla="*/ 262 w 559"/>
              <a:gd name="T81" fmla="*/ 11 h 58"/>
              <a:gd name="T82" fmla="*/ 280 w 559"/>
              <a:gd name="T83" fmla="*/ 18 h 58"/>
              <a:gd name="T84" fmla="*/ 290 w 559"/>
              <a:gd name="T85" fmla="*/ 16 h 58"/>
              <a:gd name="T86" fmla="*/ 308 w 559"/>
              <a:gd name="T87" fmla="*/ 7 h 58"/>
              <a:gd name="T88" fmla="*/ 335 w 559"/>
              <a:gd name="T89" fmla="*/ 0 h 58"/>
              <a:gd name="T90" fmla="*/ 356 w 559"/>
              <a:gd name="T91" fmla="*/ 3 h 58"/>
              <a:gd name="T92" fmla="*/ 375 w 559"/>
              <a:gd name="T93" fmla="*/ 11 h 58"/>
              <a:gd name="T94" fmla="*/ 392 w 559"/>
              <a:gd name="T95" fmla="*/ 18 h 58"/>
              <a:gd name="T96" fmla="*/ 402 w 559"/>
              <a:gd name="T97" fmla="*/ 16 h 58"/>
              <a:gd name="T98" fmla="*/ 430 w 559"/>
              <a:gd name="T99" fmla="*/ 3 h 58"/>
              <a:gd name="T100" fmla="*/ 448 w 559"/>
              <a:gd name="T101" fmla="*/ 0 h 58"/>
              <a:gd name="T102" fmla="*/ 481 w 559"/>
              <a:gd name="T103" fmla="*/ 8 h 58"/>
              <a:gd name="T104" fmla="*/ 498 w 559"/>
              <a:gd name="T105" fmla="*/ 16 h 58"/>
              <a:gd name="T106" fmla="*/ 513 w 559"/>
              <a:gd name="T107" fmla="*/ 18 h 58"/>
              <a:gd name="T108" fmla="*/ 526 w 559"/>
              <a:gd name="T109" fmla="*/ 13 h 58"/>
              <a:gd name="T110" fmla="*/ 538 w 559"/>
              <a:gd name="T111" fmla="*/ 4 h 58"/>
              <a:gd name="T112" fmla="*/ 559 w 559"/>
              <a:gd name="T113" fmla="*/ 40 h 58"/>
              <a:gd name="T114" fmla="*/ 555 w 559"/>
              <a:gd name="T115" fmla="*/ 40 h 58"/>
              <a:gd name="T116" fmla="*/ 545 w 559"/>
              <a:gd name="T117" fmla="*/ 49 h 58"/>
              <a:gd name="T118" fmla="*/ 529 w 559"/>
              <a:gd name="T119" fmla="*/ 56 h 58"/>
              <a:gd name="T120" fmla="*/ 503 w 559"/>
              <a:gd name="T121" fmla="*/ 58 h 58"/>
              <a:gd name="T122" fmla="*/ 555 w 5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9" h="57">
                <a:moveTo>
                  <a:pt x="503" y="58"/>
                </a:moveTo>
                <a:lnTo>
                  <a:pt x="503" y="58"/>
                </a:lnTo>
                <a:lnTo>
                  <a:pt x="496" y="57"/>
                </a:lnTo>
                <a:lnTo>
                  <a:pt x="488" y="55"/>
                </a:lnTo>
                <a:lnTo>
                  <a:pt x="472" y="48"/>
                </a:lnTo>
                <a:lnTo>
                  <a:pt x="472" y="48"/>
                </a:lnTo>
                <a:lnTo>
                  <a:pt x="460" y="42"/>
                </a:lnTo>
                <a:lnTo>
                  <a:pt x="453" y="41"/>
                </a:lnTo>
                <a:lnTo>
                  <a:pt x="448" y="40"/>
                </a:lnTo>
                <a:lnTo>
                  <a:pt x="448" y="40"/>
                </a:lnTo>
                <a:lnTo>
                  <a:pt x="441" y="42"/>
                </a:lnTo>
                <a:lnTo>
                  <a:pt x="432" y="46"/>
                </a:lnTo>
                <a:lnTo>
                  <a:pt x="432" y="46"/>
                </a:lnTo>
                <a:lnTo>
                  <a:pt x="423" y="50"/>
                </a:lnTo>
                <a:lnTo>
                  <a:pt x="413" y="55"/>
                </a:lnTo>
                <a:lnTo>
                  <a:pt x="403" y="57"/>
                </a:lnTo>
                <a:lnTo>
                  <a:pt x="392" y="58"/>
                </a:lnTo>
                <a:lnTo>
                  <a:pt x="392" y="58"/>
                </a:lnTo>
                <a:lnTo>
                  <a:pt x="382" y="57"/>
                </a:lnTo>
                <a:lnTo>
                  <a:pt x="373" y="55"/>
                </a:lnTo>
                <a:lnTo>
                  <a:pt x="365" y="51"/>
                </a:lnTo>
                <a:lnTo>
                  <a:pt x="357" y="48"/>
                </a:lnTo>
                <a:lnTo>
                  <a:pt x="357" y="48"/>
                </a:lnTo>
                <a:lnTo>
                  <a:pt x="346" y="42"/>
                </a:lnTo>
                <a:lnTo>
                  <a:pt x="341" y="41"/>
                </a:lnTo>
                <a:lnTo>
                  <a:pt x="335" y="40"/>
                </a:lnTo>
                <a:lnTo>
                  <a:pt x="335" y="40"/>
                </a:lnTo>
                <a:lnTo>
                  <a:pt x="332" y="40"/>
                </a:lnTo>
                <a:lnTo>
                  <a:pt x="327" y="42"/>
                </a:lnTo>
                <a:lnTo>
                  <a:pt x="318" y="47"/>
                </a:lnTo>
                <a:lnTo>
                  <a:pt x="318" y="47"/>
                </a:lnTo>
                <a:lnTo>
                  <a:pt x="310" y="50"/>
                </a:lnTo>
                <a:lnTo>
                  <a:pt x="301" y="55"/>
                </a:lnTo>
                <a:lnTo>
                  <a:pt x="291" y="57"/>
                </a:lnTo>
                <a:lnTo>
                  <a:pt x="280" y="58"/>
                </a:lnTo>
                <a:lnTo>
                  <a:pt x="280" y="58"/>
                </a:lnTo>
                <a:lnTo>
                  <a:pt x="271" y="57"/>
                </a:lnTo>
                <a:lnTo>
                  <a:pt x="261" y="55"/>
                </a:lnTo>
                <a:lnTo>
                  <a:pt x="253" y="51"/>
                </a:lnTo>
                <a:lnTo>
                  <a:pt x="245" y="48"/>
                </a:lnTo>
                <a:lnTo>
                  <a:pt x="245" y="48"/>
                </a:lnTo>
                <a:lnTo>
                  <a:pt x="234" y="42"/>
                </a:lnTo>
                <a:lnTo>
                  <a:pt x="228" y="41"/>
                </a:lnTo>
                <a:lnTo>
                  <a:pt x="224" y="40"/>
                </a:lnTo>
                <a:lnTo>
                  <a:pt x="224" y="40"/>
                </a:lnTo>
                <a:lnTo>
                  <a:pt x="220" y="40"/>
                </a:lnTo>
                <a:lnTo>
                  <a:pt x="216" y="42"/>
                </a:lnTo>
                <a:lnTo>
                  <a:pt x="206" y="47"/>
                </a:lnTo>
                <a:lnTo>
                  <a:pt x="206" y="47"/>
                </a:lnTo>
                <a:lnTo>
                  <a:pt x="197" y="51"/>
                </a:lnTo>
                <a:lnTo>
                  <a:pt x="188" y="55"/>
                </a:lnTo>
                <a:lnTo>
                  <a:pt x="178" y="57"/>
                </a:lnTo>
                <a:lnTo>
                  <a:pt x="168" y="58"/>
                </a:lnTo>
                <a:lnTo>
                  <a:pt x="168" y="58"/>
                </a:lnTo>
                <a:lnTo>
                  <a:pt x="158" y="57"/>
                </a:lnTo>
                <a:lnTo>
                  <a:pt x="149" y="55"/>
                </a:lnTo>
                <a:lnTo>
                  <a:pt x="140" y="51"/>
                </a:lnTo>
                <a:lnTo>
                  <a:pt x="133" y="47"/>
                </a:lnTo>
                <a:lnTo>
                  <a:pt x="133" y="47"/>
                </a:lnTo>
                <a:lnTo>
                  <a:pt x="121" y="42"/>
                </a:lnTo>
                <a:lnTo>
                  <a:pt x="116" y="41"/>
                </a:lnTo>
                <a:lnTo>
                  <a:pt x="111" y="40"/>
                </a:lnTo>
                <a:lnTo>
                  <a:pt x="111" y="40"/>
                </a:lnTo>
                <a:lnTo>
                  <a:pt x="108" y="40"/>
                </a:lnTo>
                <a:lnTo>
                  <a:pt x="104" y="42"/>
                </a:lnTo>
                <a:lnTo>
                  <a:pt x="94" y="47"/>
                </a:lnTo>
                <a:lnTo>
                  <a:pt x="94" y="47"/>
                </a:lnTo>
                <a:lnTo>
                  <a:pt x="85" y="51"/>
                </a:lnTo>
                <a:lnTo>
                  <a:pt x="76" y="55"/>
                </a:lnTo>
                <a:lnTo>
                  <a:pt x="67" y="57"/>
                </a:lnTo>
                <a:lnTo>
                  <a:pt x="56" y="58"/>
                </a:lnTo>
                <a:lnTo>
                  <a:pt x="56" y="58"/>
                </a:lnTo>
                <a:lnTo>
                  <a:pt x="46" y="57"/>
                </a:lnTo>
                <a:lnTo>
                  <a:pt x="37" y="55"/>
                </a:lnTo>
                <a:lnTo>
                  <a:pt x="28" y="51"/>
                </a:lnTo>
                <a:lnTo>
                  <a:pt x="20" y="47"/>
                </a:lnTo>
                <a:lnTo>
                  <a:pt x="20" y="47"/>
                </a:lnTo>
                <a:lnTo>
                  <a:pt x="9" y="42"/>
                </a:lnTo>
                <a:lnTo>
                  <a:pt x="4" y="41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lnTo>
                  <a:pt x="10" y="1"/>
                </a:lnTo>
                <a:lnTo>
                  <a:pt x="20" y="3"/>
                </a:lnTo>
                <a:lnTo>
                  <a:pt x="29" y="7"/>
                </a:lnTo>
                <a:lnTo>
                  <a:pt x="38" y="11"/>
                </a:lnTo>
                <a:lnTo>
                  <a:pt x="38" y="11"/>
                </a:lnTo>
                <a:lnTo>
                  <a:pt x="48" y="16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60" y="17"/>
                </a:lnTo>
                <a:lnTo>
                  <a:pt x="66" y="16"/>
                </a:lnTo>
                <a:lnTo>
                  <a:pt x="76" y="11"/>
                </a:lnTo>
                <a:lnTo>
                  <a:pt x="76" y="11"/>
                </a:lnTo>
                <a:lnTo>
                  <a:pt x="85" y="7"/>
                </a:lnTo>
                <a:lnTo>
                  <a:pt x="92" y="3"/>
                </a:lnTo>
                <a:lnTo>
                  <a:pt x="102" y="1"/>
                </a:lnTo>
                <a:lnTo>
                  <a:pt x="111" y="0"/>
                </a:lnTo>
                <a:lnTo>
                  <a:pt x="111" y="0"/>
                </a:lnTo>
                <a:lnTo>
                  <a:pt x="122" y="1"/>
                </a:lnTo>
                <a:lnTo>
                  <a:pt x="133" y="3"/>
                </a:lnTo>
                <a:lnTo>
                  <a:pt x="141" y="7"/>
                </a:lnTo>
                <a:lnTo>
                  <a:pt x="149" y="11"/>
                </a:lnTo>
                <a:lnTo>
                  <a:pt x="149" y="11"/>
                </a:lnTo>
                <a:lnTo>
                  <a:pt x="159" y="16"/>
                </a:lnTo>
                <a:lnTo>
                  <a:pt x="164" y="18"/>
                </a:lnTo>
                <a:lnTo>
                  <a:pt x="168" y="18"/>
                </a:lnTo>
                <a:lnTo>
                  <a:pt x="168" y="18"/>
                </a:lnTo>
                <a:lnTo>
                  <a:pt x="173" y="17"/>
                </a:lnTo>
                <a:lnTo>
                  <a:pt x="177" y="16"/>
                </a:lnTo>
                <a:lnTo>
                  <a:pt x="188" y="10"/>
                </a:lnTo>
                <a:lnTo>
                  <a:pt x="188" y="10"/>
                </a:lnTo>
                <a:lnTo>
                  <a:pt x="196" y="7"/>
                </a:lnTo>
                <a:lnTo>
                  <a:pt x="205" y="3"/>
                </a:lnTo>
                <a:lnTo>
                  <a:pt x="214" y="1"/>
                </a:lnTo>
                <a:lnTo>
                  <a:pt x="224" y="0"/>
                </a:lnTo>
                <a:lnTo>
                  <a:pt x="224" y="0"/>
                </a:lnTo>
                <a:lnTo>
                  <a:pt x="234" y="1"/>
                </a:lnTo>
                <a:lnTo>
                  <a:pt x="244" y="3"/>
                </a:lnTo>
                <a:lnTo>
                  <a:pt x="254" y="8"/>
                </a:lnTo>
                <a:lnTo>
                  <a:pt x="262" y="11"/>
                </a:lnTo>
                <a:lnTo>
                  <a:pt x="262" y="11"/>
                </a:lnTo>
                <a:lnTo>
                  <a:pt x="272" y="16"/>
                </a:lnTo>
                <a:lnTo>
                  <a:pt x="276" y="18"/>
                </a:lnTo>
                <a:lnTo>
                  <a:pt x="280" y="18"/>
                </a:lnTo>
                <a:lnTo>
                  <a:pt x="280" y="18"/>
                </a:lnTo>
                <a:lnTo>
                  <a:pt x="284" y="17"/>
                </a:lnTo>
                <a:lnTo>
                  <a:pt x="290" y="16"/>
                </a:lnTo>
                <a:lnTo>
                  <a:pt x="301" y="10"/>
                </a:lnTo>
                <a:lnTo>
                  <a:pt x="301" y="10"/>
                </a:lnTo>
                <a:lnTo>
                  <a:pt x="308" y="7"/>
                </a:lnTo>
                <a:lnTo>
                  <a:pt x="317" y="3"/>
                </a:lnTo>
                <a:lnTo>
                  <a:pt x="326" y="1"/>
                </a:lnTo>
                <a:lnTo>
                  <a:pt x="335" y="0"/>
                </a:lnTo>
                <a:lnTo>
                  <a:pt x="335" y="0"/>
                </a:lnTo>
                <a:lnTo>
                  <a:pt x="346" y="1"/>
                </a:lnTo>
                <a:lnTo>
                  <a:pt x="356" y="3"/>
                </a:lnTo>
                <a:lnTo>
                  <a:pt x="366" y="8"/>
                </a:lnTo>
                <a:lnTo>
                  <a:pt x="375" y="11"/>
                </a:lnTo>
                <a:lnTo>
                  <a:pt x="375" y="11"/>
                </a:lnTo>
                <a:lnTo>
                  <a:pt x="384" y="16"/>
                </a:lnTo>
                <a:lnTo>
                  <a:pt x="389" y="18"/>
                </a:lnTo>
                <a:lnTo>
                  <a:pt x="392" y="18"/>
                </a:lnTo>
                <a:lnTo>
                  <a:pt x="392" y="18"/>
                </a:lnTo>
                <a:lnTo>
                  <a:pt x="396" y="17"/>
                </a:lnTo>
                <a:lnTo>
                  <a:pt x="402" y="16"/>
                </a:lnTo>
                <a:lnTo>
                  <a:pt x="414" y="10"/>
                </a:lnTo>
                <a:lnTo>
                  <a:pt x="414" y="10"/>
                </a:lnTo>
                <a:lnTo>
                  <a:pt x="430" y="3"/>
                </a:lnTo>
                <a:lnTo>
                  <a:pt x="439" y="1"/>
                </a:lnTo>
                <a:lnTo>
                  <a:pt x="448" y="0"/>
                </a:lnTo>
                <a:lnTo>
                  <a:pt x="448" y="0"/>
                </a:lnTo>
                <a:lnTo>
                  <a:pt x="460" y="1"/>
                </a:lnTo>
                <a:lnTo>
                  <a:pt x="471" y="4"/>
                </a:lnTo>
                <a:lnTo>
                  <a:pt x="481" y="8"/>
                </a:lnTo>
                <a:lnTo>
                  <a:pt x="490" y="12"/>
                </a:lnTo>
                <a:lnTo>
                  <a:pt x="490" y="12"/>
                </a:lnTo>
                <a:lnTo>
                  <a:pt x="498" y="16"/>
                </a:lnTo>
                <a:lnTo>
                  <a:pt x="503" y="18"/>
                </a:lnTo>
                <a:lnTo>
                  <a:pt x="503" y="18"/>
                </a:lnTo>
                <a:lnTo>
                  <a:pt x="513" y="18"/>
                </a:lnTo>
                <a:lnTo>
                  <a:pt x="520" y="17"/>
                </a:lnTo>
                <a:lnTo>
                  <a:pt x="523" y="15"/>
                </a:lnTo>
                <a:lnTo>
                  <a:pt x="526" y="13"/>
                </a:lnTo>
                <a:lnTo>
                  <a:pt x="526" y="13"/>
                </a:lnTo>
                <a:lnTo>
                  <a:pt x="531" y="8"/>
                </a:lnTo>
                <a:lnTo>
                  <a:pt x="538" y="4"/>
                </a:lnTo>
                <a:lnTo>
                  <a:pt x="547" y="1"/>
                </a:lnTo>
                <a:lnTo>
                  <a:pt x="559" y="0"/>
                </a:lnTo>
                <a:lnTo>
                  <a:pt x="559" y="40"/>
                </a:lnTo>
                <a:lnTo>
                  <a:pt x="559" y="40"/>
                </a:lnTo>
                <a:lnTo>
                  <a:pt x="555" y="40"/>
                </a:lnTo>
                <a:lnTo>
                  <a:pt x="555" y="40"/>
                </a:lnTo>
                <a:lnTo>
                  <a:pt x="553" y="41"/>
                </a:lnTo>
                <a:lnTo>
                  <a:pt x="553" y="41"/>
                </a:lnTo>
                <a:lnTo>
                  <a:pt x="545" y="49"/>
                </a:lnTo>
                <a:lnTo>
                  <a:pt x="540" y="51"/>
                </a:lnTo>
                <a:lnTo>
                  <a:pt x="535" y="54"/>
                </a:lnTo>
                <a:lnTo>
                  <a:pt x="529" y="56"/>
                </a:lnTo>
                <a:lnTo>
                  <a:pt x="521" y="57"/>
                </a:lnTo>
                <a:lnTo>
                  <a:pt x="503" y="58"/>
                </a:lnTo>
                <a:lnTo>
                  <a:pt x="503" y="58"/>
                </a:lnTo>
                <a:close/>
                <a:moveTo>
                  <a:pt x="555" y="40"/>
                </a:moveTo>
                <a:lnTo>
                  <a:pt x="555" y="40"/>
                </a:lnTo>
                <a:lnTo>
                  <a:pt x="555" y="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3;p2"/>
          <p:cNvSpPr/>
          <p:nvPr/>
        </p:nvSpPr>
        <p:spPr>
          <a:xfrm rot="12770">
            <a:off x="9810029" y="58481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8" name="Google Shape;14;p2"/>
          <p:cNvSpPr/>
          <p:nvPr/>
        </p:nvSpPr>
        <p:spPr>
          <a:xfrm rot="12770">
            <a:off x="10232768" y="26601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9" name="Google Shape;13;p2"/>
          <p:cNvSpPr/>
          <p:nvPr/>
        </p:nvSpPr>
        <p:spPr>
          <a:xfrm rot="12770">
            <a:off x="11114548" y="3154228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20" name="Google Shape;13;p2"/>
          <p:cNvSpPr/>
          <p:nvPr/>
        </p:nvSpPr>
        <p:spPr>
          <a:xfrm rot="12770">
            <a:off x="5683979" y="968367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25497" y="3137209"/>
            <a:ext cx="30188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加密计算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ldLvl="0" animBg="1"/>
      <p:bldP spid="13" grpId="0" bldLvl="0" animBg="1"/>
      <p:bldP spid="14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3"/>
          <p:cNvSpPr/>
          <p:nvPr/>
        </p:nvSpPr>
        <p:spPr>
          <a:xfrm>
            <a:off x="538925" y="3278728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6" name="Google Shape;576;p23"/>
          <p:cNvSpPr/>
          <p:nvPr/>
        </p:nvSpPr>
        <p:spPr>
          <a:xfrm>
            <a:off x="4344159" y="4303978"/>
            <a:ext cx="485723" cy="484351"/>
          </a:xfrm>
          <a:custGeom>
            <a:avLst/>
            <a:gdLst/>
            <a:ahLst/>
            <a:cxnLst/>
            <a:rect l="l" t="t" r="r" b="b"/>
            <a:pathLst>
              <a:path w="1411" h="1407" extrusionOk="0">
                <a:moveTo>
                  <a:pt x="706" y="1"/>
                </a:moveTo>
                <a:cubicBezTo>
                  <a:pt x="617" y="1"/>
                  <a:pt x="534" y="15"/>
                  <a:pt x="456" y="45"/>
                </a:cubicBezTo>
                <a:cubicBezTo>
                  <a:pt x="520" y="74"/>
                  <a:pt x="578" y="108"/>
                  <a:pt x="632" y="148"/>
                </a:cubicBezTo>
                <a:cubicBezTo>
                  <a:pt x="652" y="138"/>
                  <a:pt x="681" y="128"/>
                  <a:pt x="706" y="128"/>
                </a:cubicBezTo>
                <a:cubicBezTo>
                  <a:pt x="745" y="128"/>
                  <a:pt x="784" y="143"/>
                  <a:pt x="808" y="167"/>
                </a:cubicBezTo>
                <a:cubicBezTo>
                  <a:pt x="887" y="133"/>
                  <a:pt x="970" y="108"/>
                  <a:pt x="1053" y="94"/>
                </a:cubicBezTo>
                <a:cubicBezTo>
                  <a:pt x="950" y="35"/>
                  <a:pt x="833" y="1"/>
                  <a:pt x="706" y="1"/>
                </a:cubicBezTo>
                <a:close/>
                <a:moveTo>
                  <a:pt x="333" y="104"/>
                </a:moveTo>
                <a:cubicBezTo>
                  <a:pt x="260" y="153"/>
                  <a:pt x="191" y="216"/>
                  <a:pt x="138" y="285"/>
                </a:cubicBezTo>
                <a:cubicBezTo>
                  <a:pt x="177" y="358"/>
                  <a:pt x="226" y="422"/>
                  <a:pt x="280" y="481"/>
                </a:cubicBezTo>
                <a:cubicBezTo>
                  <a:pt x="299" y="471"/>
                  <a:pt x="319" y="466"/>
                  <a:pt x="343" y="466"/>
                </a:cubicBezTo>
                <a:cubicBezTo>
                  <a:pt x="358" y="466"/>
                  <a:pt x="373" y="471"/>
                  <a:pt x="387" y="476"/>
                </a:cubicBezTo>
                <a:cubicBezTo>
                  <a:pt x="441" y="417"/>
                  <a:pt x="500" y="363"/>
                  <a:pt x="564" y="314"/>
                </a:cubicBezTo>
                <a:cubicBezTo>
                  <a:pt x="559" y="299"/>
                  <a:pt x="559" y="290"/>
                  <a:pt x="559" y="280"/>
                </a:cubicBezTo>
                <a:cubicBezTo>
                  <a:pt x="559" y="260"/>
                  <a:pt x="559" y="246"/>
                  <a:pt x="564" y="231"/>
                </a:cubicBezTo>
                <a:cubicBezTo>
                  <a:pt x="495" y="182"/>
                  <a:pt x="417" y="138"/>
                  <a:pt x="333" y="104"/>
                </a:cubicBezTo>
                <a:close/>
                <a:moveTo>
                  <a:pt x="622" y="402"/>
                </a:moveTo>
                <a:cubicBezTo>
                  <a:pt x="564" y="441"/>
                  <a:pt x="515" y="486"/>
                  <a:pt x="471" y="539"/>
                </a:cubicBezTo>
                <a:cubicBezTo>
                  <a:pt x="485" y="559"/>
                  <a:pt x="495" y="588"/>
                  <a:pt x="495" y="618"/>
                </a:cubicBezTo>
                <a:cubicBezTo>
                  <a:pt x="495" y="632"/>
                  <a:pt x="490" y="647"/>
                  <a:pt x="485" y="662"/>
                </a:cubicBezTo>
                <a:cubicBezTo>
                  <a:pt x="617" y="750"/>
                  <a:pt x="769" y="809"/>
                  <a:pt x="931" y="833"/>
                </a:cubicBezTo>
                <a:cubicBezTo>
                  <a:pt x="941" y="814"/>
                  <a:pt x="955" y="799"/>
                  <a:pt x="970" y="784"/>
                </a:cubicBezTo>
                <a:cubicBezTo>
                  <a:pt x="926" y="647"/>
                  <a:pt x="857" y="525"/>
                  <a:pt x="764" y="417"/>
                </a:cubicBezTo>
                <a:cubicBezTo>
                  <a:pt x="750" y="422"/>
                  <a:pt x="730" y="427"/>
                  <a:pt x="706" y="427"/>
                </a:cubicBezTo>
                <a:cubicBezTo>
                  <a:pt x="676" y="427"/>
                  <a:pt x="647" y="417"/>
                  <a:pt x="622" y="402"/>
                </a:cubicBezTo>
                <a:close/>
                <a:moveTo>
                  <a:pt x="1176" y="182"/>
                </a:moveTo>
                <a:cubicBezTo>
                  <a:pt x="1063" y="192"/>
                  <a:pt x="955" y="221"/>
                  <a:pt x="857" y="265"/>
                </a:cubicBezTo>
                <a:cubicBezTo>
                  <a:pt x="857" y="270"/>
                  <a:pt x="857" y="275"/>
                  <a:pt x="857" y="280"/>
                </a:cubicBezTo>
                <a:cubicBezTo>
                  <a:pt x="857" y="304"/>
                  <a:pt x="853" y="324"/>
                  <a:pt x="843" y="344"/>
                </a:cubicBezTo>
                <a:cubicBezTo>
                  <a:pt x="941" y="461"/>
                  <a:pt x="1019" y="598"/>
                  <a:pt x="1068" y="750"/>
                </a:cubicBezTo>
                <a:cubicBezTo>
                  <a:pt x="1132" y="750"/>
                  <a:pt x="1181" y="789"/>
                  <a:pt x="1205" y="838"/>
                </a:cubicBezTo>
                <a:cubicBezTo>
                  <a:pt x="1274" y="833"/>
                  <a:pt x="1337" y="819"/>
                  <a:pt x="1401" y="804"/>
                </a:cubicBezTo>
                <a:cubicBezTo>
                  <a:pt x="1406" y="770"/>
                  <a:pt x="1411" y="735"/>
                  <a:pt x="1411" y="701"/>
                </a:cubicBezTo>
                <a:cubicBezTo>
                  <a:pt x="1411" y="495"/>
                  <a:pt x="1318" y="309"/>
                  <a:pt x="1176" y="182"/>
                </a:cubicBezTo>
                <a:close/>
                <a:moveTo>
                  <a:pt x="74" y="388"/>
                </a:moveTo>
                <a:cubicBezTo>
                  <a:pt x="30" y="481"/>
                  <a:pt x="0" y="588"/>
                  <a:pt x="0" y="701"/>
                </a:cubicBezTo>
                <a:cubicBezTo>
                  <a:pt x="0" y="833"/>
                  <a:pt x="35" y="956"/>
                  <a:pt x="98" y="1063"/>
                </a:cubicBezTo>
                <a:cubicBezTo>
                  <a:pt x="123" y="936"/>
                  <a:pt x="167" y="819"/>
                  <a:pt x="226" y="706"/>
                </a:cubicBezTo>
                <a:cubicBezTo>
                  <a:pt x="206" y="681"/>
                  <a:pt x="191" y="652"/>
                  <a:pt x="191" y="618"/>
                </a:cubicBezTo>
                <a:cubicBezTo>
                  <a:pt x="191" y="598"/>
                  <a:pt x="196" y="574"/>
                  <a:pt x="206" y="559"/>
                </a:cubicBezTo>
                <a:cubicBezTo>
                  <a:pt x="157" y="505"/>
                  <a:pt x="113" y="446"/>
                  <a:pt x="74" y="388"/>
                </a:cubicBezTo>
                <a:close/>
                <a:moveTo>
                  <a:pt x="1377" y="917"/>
                </a:moveTo>
                <a:lnTo>
                  <a:pt x="1377" y="917"/>
                </a:lnTo>
                <a:cubicBezTo>
                  <a:pt x="1323" y="931"/>
                  <a:pt x="1264" y="941"/>
                  <a:pt x="1210" y="946"/>
                </a:cubicBezTo>
                <a:cubicBezTo>
                  <a:pt x="1195" y="985"/>
                  <a:pt x="1166" y="1019"/>
                  <a:pt x="1127" y="1034"/>
                </a:cubicBezTo>
                <a:cubicBezTo>
                  <a:pt x="1127" y="1063"/>
                  <a:pt x="1127" y="1093"/>
                  <a:pt x="1127" y="1122"/>
                </a:cubicBezTo>
                <a:cubicBezTo>
                  <a:pt x="1127" y="1171"/>
                  <a:pt x="1127" y="1225"/>
                  <a:pt x="1117" y="1274"/>
                </a:cubicBezTo>
                <a:cubicBezTo>
                  <a:pt x="1239" y="1186"/>
                  <a:pt x="1328" y="1063"/>
                  <a:pt x="1377" y="917"/>
                </a:cubicBezTo>
                <a:close/>
                <a:moveTo>
                  <a:pt x="422" y="745"/>
                </a:moveTo>
                <a:cubicBezTo>
                  <a:pt x="397" y="760"/>
                  <a:pt x="373" y="765"/>
                  <a:pt x="343" y="765"/>
                </a:cubicBezTo>
                <a:lnTo>
                  <a:pt x="314" y="765"/>
                </a:lnTo>
                <a:cubicBezTo>
                  <a:pt x="245" y="892"/>
                  <a:pt x="201" y="1034"/>
                  <a:pt x="191" y="1181"/>
                </a:cubicBezTo>
                <a:cubicBezTo>
                  <a:pt x="255" y="1254"/>
                  <a:pt x="338" y="1313"/>
                  <a:pt x="431" y="1352"/>
                </a:cubicBezTo>
                <a:cubicBezTo>
                  <a:pt x="544" y="1176"/>
                  <a:pt x="706" y="1029"/>
                  <a:pt x="897" y="936"/>
                </a:cubicBezTo>
                <a:cubicBezTo>
                  <a:pt x="720" y="907"/>
                  <a:pt x="564" y="838"/>
                  <a:pt x="422" y="745"/>
                </a:cubicBezTo>
                <a:close/>
                <a:moveTo>
                  <a:pt x="970" y="1014"/>
                </a:moveTo>
                <a:cubicBezTo>
                  <a:pt x="794" y="1098"/>
                  <a:pt x="642" y="1230"/>
                  <a:pt x="534" y="1387"/>
                </a:cubicBezTo>
                <a:cubicBezTo>
                  <a:pt x="588" y="1401"/>
                  <a:pt x="647" y="1406"/>
                  <a:pt x="706" y="1406"/>
                </a:cubicBezTo>
                <a:cubicBezTo>
                  <a:pt x="808" y="1406"/>
                  <a:pt x="911" y="1382"/>
                  <a:pt x="999" y="1343"/>
                </a:cubicBezTo>
                <a:cubicBezTo>
                  <a:pt x="1014" y="1269"/>
                  <a:pt x="1024" y="1196"/>
                  <a:pt x="1024" y="1122"/>
                </a:cubicBezTo>
                <a:cubicBezTo>
                  <a:pt x="1024" y="1093"/>
                  <a:pt x="1024" y="1068"/>
                  <a:pt x="1019" y="1039"/>
                </a:cubicBezTo>
                <a:cubicBezTo>
                  <a:pt x="1004" y="1034"/>
                  <a:pt x="985" y="1024"/>
                  <a:pt x="970" y="10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8" name="Google Shape;578;p23"/>
          <p:cNvSpPr/>
          <p:nvPr/>
        </p:nvSpPr>
        <p:spPr>
          <a:xfrm>
            <a:off x="7510146" y="4558717"/>
            <a:ext cx="243033" cy="101552"/>
          </a:xfrm>
          <a:custGeom>
            <a:avLst/>
            <a:gdLst/>
            <a:ahLst/>
            <a:cxnLst/>
            <a:rect l="l" t="t" r="r" b="b"/>
            <a:pathLst>
              <a:path w="706" h="295" extrusionOk="0">
                <a:moveTo>
                  <a:pt x="353" y="0"/>
                </a:moveTo>
                <a:cubicBezTo>
                  <a:pt x="231" y="0"/>
                  <a:pt x="118" y="49"/>
                  <a:pt x="35" y="142"/>
                </a:cubicBezTo>
                <a:cubicBezTo>
                  <a:pt x="1" y="177"/>
                  <a:pt x="6" y="235"/>
                  <a:pt x="40" y="270"/>
                </a:cubicBezTo>
                <a:cubicBezTo>
                  <a:pt x="58" y="286"/>
                  <a:pt x="81" y="293"/>
                  <a:pt x="103" y="293"/>
                </a:cubicBezTo>
                <a:cubicBezTo>
                  <a:pt x="128" y="293"/>
                  <a:pt x="154" y="283"/>
                  <a:pt x="172" y="265"/>
                </a:cubicBezTo>
                <a:cubicBezTo>
                  <a:pt x="216" y="211"/>
                  <a:pt x="285" y="181"/>
                  <a:pt x="353" y="181"/>
                </a:cubicBezTo>
                <a:cubicBezTo>
                  <a:pt x="422" y="181"/>
                  <a:pt x="490" y="211"/>
                  <a:pt x="535" y="265"/>
                </a:cubicBezTo>
                <a:cubicBezTo>
                  <a:pt x="554" y="284"/>
                  <a:pt x="579" y="294"/>
                  <a:pt x="603" y="294"/>
                </a:cubicBezTo>
                <a:cubicBezTo>
                  <a:pt x="623" y="294"/>
                  <a:pt x="647" y="284"/>
                  <a:pt x="662" y="270"/>
                </a:cubicBezTo>
                <a:cubicBezTo>
                  <a:pt x="701" y="235"/>
                  <a:pt x="706" y="177"/>
                  <a:pt x="672" y="142"/>
                </a:cubicBezTo>
                <a:cubicBezTo>
                  <a:pt x="588" y="49"/>
                  <a:pt x="476" y="0"/>
                  <a:pt x="3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9" name="Google Shape;579;p23"/>
          <p:cNvSpPr/>
          <p:nvPr/>
        </p:nvSpPr>
        <p:spPr>
          <a:xfrm>
            <a:off x="7440954" y="4452346"/>
            <a:ext cx="381417" cy="128747"/>
          </a:xfrm>
          <a:custGeom>
            <a:avLst/>
            <a:gdLst/>
            <a:ahLst/>
            <a:cxnLst/>
            <a:rect l="l" t="t" r="r" b="b"/>
            <a:pathLst>
              <a:path w="1108" h="374" extrusionOk="0">
                <a:moveTo>
                  <a:pt x="554" y="1"/>
                </a:moveTo>
                <a:cubicBezTo>
                  <a:pt x="358" y="1"/>
                  <a:pt x="172" y="79"/>
                  <a:pt x="35" y="216"/>
                </a:cubicBezTo>
                <a:cubicBezTo>
                  <a:pt x="1" y="250"/>
                  <a:pt x="1" y="309"/>
                  <a:pt x="35" y="344"/>
                </a:cubicBezTo>
                <a:cubicBezTo>
                  <a:pt x="53" y="364"/>
                  <a:pt x="77" y="374"/>
                  <a:pt x="102" y="374"/>
                </a:cubicBezTo>
                <a:cubicBezTo>
                  <a:pt x="125" y="374"/>
                  <a:pt x="149" y="365"/>
                  <a:pt x="167" y="348"/>
                </a:cubicBezTo>
                <a:cubicBezTo>
                  <a:pt x="270" y="241"/>
                  <a:pt x="407" y="187"/>
                  <a:pt x="554" y="187"/>
                </a:cubicBezTo>
                <a:cubicBezTo>
                  <a:pt x="701" y="187"/>
                  <a:pt x="838" y="246"/>
                  <a:pt x="941" y="348"/>
                </a:cubicBezTo>
                <a:cubicBezTo>
                  <a:pt x="961" y="363"/>
                  <a:pt x="985" y="373"/>
                  <a:pt x="1005" y="373"/>
                </a:cubicBezTo>
                <a:cubicBezTo>
                  <a:pt x="1029" y="373"/>
                  <a:pt x="1054" y="363"/>
                  <a:pt x="1073" y="348"/>
                </a:cubicBezTo>
                <a:cubicBezTo>
                  <a:pt x="1108" y="309"/>
                  <a:pt x="1108" y="250"/>
                  <a:pt x="1073" y="216"/>
                </a:cubicBezTo>
                <a:cubicBezTo>
                  <a:pt x="931" y="79"/>
                  <a:pt x="750" y="1"/>
                  <a:pt x="5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0" name="Google Shape;580;p23"/>
          <p:cNvSpPr/>
          <p:nvPr/>
        </p:nvSpPr>
        <p:spPr>
          <a:xfrm>
            <a:off x="7370385" y="4348042"/>
            <a:ext cx="522900" cy="153877"/>
          </a:xfrm>
          <a:custGeom>
            <a:avLst/>
            <a:gdLst/>
            <a:ahLst/>
            <a:cxnLst/>
            <a:rect l="l" t="t" r="r" b="b"/>
            <a:pathLst>
              <a:path w="1519" h="447" extrusionOk="0">
                <a:moveTo>
                  <a:pt x="759" y="0"/>
                </a:moveTo>
                <a:cubicBezTo>
                  <a:pt x="490" y="0"/>
                  <a:pt x="230" y="103"/>
                  <a:pt x="39" y="289"/>
                </a:cubicBezTo>
                <a:cubicBezTo>
                  <a:pt x="0" y="323"/>
                  <a:pt x="0" y="382"/>
                  <a:pt x="35" y="416"/>
                </a:cubicBezTo>
                <a:cubicBezTo>
                  <a:pt x="52" y="437"/>
                  <a:pt x="77" y="446"/>
                  <a:pt x="101" y="446"/>
                </a:cubicBezTo>
                <a:cubicBezTo>
                  <a:pt x="124" y="446"/>
                  <a:pt x="148" y="438"/>
                  <a:pt x="167" y="421"/>
                </a:cubicBezTo>
                <a:cubicBezTo>
                  <a:pt x="323" y="269"/>
                  <a:pt x="534" y="181"/>
                  <a:pt x="759" y="181"/>
                </a:cubicBezTo>
                <a:cubicBezTo>
                  <a:pt x="980" y="181"/>
                  <a:pt x="1190" y="269"/>
                  <a:pt x="1352" y="421"/>
                </a:cubicBezTo>
                <a:cubicBezTo>
                  <a:pt x="1372" y="441"/>
                  <a:pt x="1391" y="446"/>
                  <a:pt x="1416" y="446"/>
                </a:cubicBezTo>
                <a:cubicBezTo>
                  <a:pt x="1440" y="446"/>
                  <a:pt x="1465" y="436"/>
                  <a:pt x="1484" y="416"/>
                </a:cubicBezTo>
                <a:cubicBezTo>
                  <a:pt x="1518" y="382"/>
                  <a:pt x="1514" y="323"/>
                  <a:pt x="1479" y="289"/>
                </a:cubicBezTo>
                <a:cubicBezTo>
                  <a:pt x="1283" y="103"/>
                  <a:pt x="1029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1" name="Google Shape;581;p23"/>
          <p:cNvSpPr/>
          <p:nvPr/>
        </p:nvSpPr>
        <p:spPr>
          <a:xfrm>
            <a:off x="7592765" y="4668186"/>
            <a:ext cx="77799" cy="76077"/>
          </a:xfrm>
          <a:custGeom>
            <a:avLst/>
            <a:gdLst/>
            <a:ahLst/>
            <a:cxnLst/>
            <a:rect l="l" t="t" r="r" b="b"/>
            <a:pathLst>
              <a:path w="226" h="221" extrusionOk="0">
                <a:moveTo>
                  <a:pt x="113" y="1"/>
                </a:moveTo>
                <a:cubicBezTo>
                  <a:pt x="50" y="1"/>
                  <a:pt x="1" y="50"/>
                  <a:pt x="1" y="108"/>
                </a:cubicBezTo>
                <a:cubicBezTo>
                  <a:pt x="1" y="172"/>
                  <a:pt x="50" y="221"/>
                  <a:pt x="113" y="221"/>
                </a:cubicBezTo>
                <a:cubicBezTo>
                  <a:pt x="172" y="221"/>
                  <a:pt x="226" y="172"/>
                  <a:pt x="226" y="108"/>
                </a:cubicBezTo>
                <a:cubicBezTo>
                  <a:pt x="226" y="50"/>
                  <a:pt x="172" y="1"/>
                  <a:pt x="1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5839543" y="3415492"/>
            <a:ext cx="512917" cy="892279"/>
          </a:xfrm>
          <a:custGeom>
            <a:avLst/>
            <a:gdLst/>
            <a:ahLst/>
            <a:cxnLst/>
            <a:rect l="l" t="t" r="r" b="b"/>
            <a:pathLst>
              <a:path w="1490" h="2592" extrusionOk="0">
                <a:moveTo>
                  <a:pt x="1391" y="427"/>
                </a:moveTo>
                <a:lnTo>
                  <a:pt x="1391" y="2161"/>
                </a:lnTo>
                <a:lnTo>
                  <a:pt x="93" y="2161"/>
                </a:lnTo>
                <a:lnTo>
                  <a:pt x="93" y="427"/>
                </a:lnTo>
                <a:close/>
                <a:moveTo>
                  <a:pt x="231" y="1"/>
                </a:moveTo>
                <a:cubicBezTo>
                  <a:pt x="103" y="1"/>
                  <a:pt x="0" y="99"/>
                  <a:pt x="0" y="226"/>
                </a:cubicBezTo>
                <a:lnTo>
                  <a:pt x="0" y="2366"/>
                </a:lnTo>
                <a:cubicBezTo>
                  <a:pt x="0" y="2489"/>
                  <a:pt x="103" y="2592"/>
                  <a:pt x="231" y="2592"/>
                </a:cubicBezTo>
                <a:lnTo>
                  <a:pt x="1264" y="2592"/>
                </a:lnTo>
                <a:cubicBezTo>
                  <a:pt x="1386" y="2592"/>
                  <a:pt x="1489" y="2489"/>
                  <a:pt x="1489" y="2366"/>
                </a:cubicBezTo>
                <a:lnTo>
                  <a:pt x="1489" y="226"/>
                </a:lnTo>
                <a:cubicBezTo>
                  <a:pt x="1489" y="99"/>
                  <a:pt x="1386" y="1"/>
                  <a:pt x="12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Google Shape;13;p2"/>
          <p:cNvGrpSpPr/>
          <p:nvPr/>
        </p:nvGrpSpPr>
        <p:grpSpPr>
          <a:xfrm rot="4556933">
            <a:off x="-1197543" y="4840646"/>
            <a:ext cx="3573329" cy="3120377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6" name="Google Shape;14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15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oogle Shape;16;p2"/>
          <p:cNvGrpSpPr/>
          <p:nvPr/>
        </p:nvGrpSpPr>
        <p:grpSpPr>
          <a:xfrm rot="14787427">
            <a:off x="7927226" y="-1006085"/>
            <a:ext cx="6150209" cy="4505491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9" name="Google Shape;17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18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Synergistically utilize technically sound portals with frictionless chains. Dramatically customize…"/>
          <p:cNvSpPr txBox="1"/>
          <p:nvPr>
            <p:custDataLst>
              <p:tags r:id="rId1"/>
            </p:custDataLst>
          </p:nvPr>
        </p:nvSpPr>
        <p:spPr>
          <a:xfrm>
            <a:off x="894080" y="2850515"/>
            <a:ext cx="8989060" cy="221551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p>
            <a:pPr indent="609600" algn="l" defTabSz="412750" fontAlgn="auto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ker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加密算法共有 “</a:t>
            </a:r>
            <a:r>
              <a:rPr lang="en-US" altLang="zh-CN" sz="2400" ker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-</a:t>
            </a:r>
            <a:r>
              <a:rPr lang="zh-CN" sz="2400" ker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”、“⊕”、“&amp;”、“|” 四种，分别代表“减法”、“按位逻辑异或”、“按位逻辑与”、“按位逻辑或”四种运算。</a:t>
            </a:r>
            <a:endParaRPr lang="zh-CN" sz="2400" b="0" ker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indent="609600" algn="l" defTabSz="412750" fontAlgn="auto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zh-CN" sz="2400" ker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4" name="Rounded Rectangle 23"/>
              <p:cNvSpPr/>
              <p:nvPr>
                <p:custDataLst>
                  <p:tags r:id="rId2"/>
                </p:custDataLst>
              </p:nvPr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23588" y="2120554"/>
                <a:ext cx="3013058" cy="47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加密计算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 descr="3b32313536333934393bbcd3c3dccec4bcfe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  <p:pic>
        <p:nvPicPr>
          <p:cNvPr id="14" name="图片 13" descr="3b32313535373335383bd4c6bcc6cbe3d3eb4149d6c7c4dcd4cbcbe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5885" y="4502150"/>
            <a:ext cx="2049780" cy="2049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59205" y="15621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>
                <a:ea typeface="+mn-lt"/>
                <a:cs typeface="+mn-lt"/>
              </a:rPr>
              <a:t>1、减法运算（</a:t>
            </a:r>
            <a:r>
              <a:rPr lang="en-US" sz="2400">
                <a:ea typeface="+mn-lt"/>
                <a:cs typeface="+mn-lt"/>
              </a:rPr>
              <a:t>-</a:t>
            </a:r>
            <a:r>
              <a:rPr lang="zh-CN" sz="2400">
                <a:ea typeface="+mn-lt"/>
                <a:cs typeface="+mn-lt"/>
              </a:rPr>
              <a:t>）</a:t>
            </a:r>
            <a:endParaRPr lang="zh-CN" altLang="en-US" sz="2400">
              <a:ea typeface="+mn-lt"/>
              <a:cs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44005" y="1403985"/>
            <a:ext cx="448119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0">
                <a:ea typeface="+mn-lt"/>
                <a:cs typeface="+mn-lt"/>
              </a:rPr>
              <a:t>例如：</a:t>
            </a:r>
            <a:r>
              <a:rPr lang="en-US" sz="2400">
                <a:ea typeface="+mn-lt"/>
                <a:cs typeface="+mn-lt"/>
                <a:sym typeface="+mn-ea"/>
              </a:rPr>
              <a:t>1101 - 1011 =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                </a:t>
            </a:r>
            <a:endParaRPr lang="zh-CN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		   1 1 0 1 </a:t>
            </a:r>
            <a:endParaRPr lang="en-US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     -</a:t>
            </a:r>
            <a:r>
              <a:rPr lang="en-US" altLang="zh-CN" sz="2400" b="0">
                <a:ea typeface="+mn-lt"/>
                <a:cs typeface="+mn-lt"/>
              </a:rPr>
              <a:t>)    </a:t>
            </a:r>
            <a:r>
              <a:rPr lang="en-US" sz="2400" b="0">
                <a:ea typeface="+mn-lt"/>
                <a:cs typeface="+mn-lt"/>
              </a:rPr>
              <a:t>1 0 1 1 </a:t>
            </a:r>
            <a:endParaRPr lang="en-US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            0 0 1 0</a:t>
            </a:r>
            <a:endParaRPr lang="zh-CN" sz="2400" b="0">
              <a:ea typeface="+mn-lt"/>
              <a:cs typeface="+mn-lt"/>
            </a:endParaRPr>
          </a:p>
          <a:p>
            <a:endParaRPr lang="en-US" sz="2400" b="0">
              <a:ea typeface="+mn-lt"/>
              <a:cs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20495" y="2144395"/>
            <a:ext cx="46761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根据“借一有二”的规则，二进制数减法的法则</a:t>
            </a:r>
            <a:r>
              <a:rPr lang="zh-CN" altLang="en-US" sz="2400">
                <a:ea typeface="+mn-lt"/>
                <a:cs typeface="+mn-lt"/>
                <a:sym typeface="+mn-ea"/>
              </a:rPr>
              <a:t>为：</a:t>
            </a:r>
            <a:endParaRPr lang="en-US" sz="2400" b="0">
              <a:ea typeface="+mn-lt"/>
              <a:cs typeface="+mn-lt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0 - 0 = 0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1 - 1 = 0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1 - 0 = 1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0 - 1 = 1 （借位为1）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6644005" y="4819015"/>
            <a:ext cx="44811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0">
                <a:ea typeface="+mn-lt"/>
                <a:cs typeface="+mn-lt"/>
              </a:rPr>
              <a:t>练习：</a:t>
            </a:r>
            <a:r>
              <a:rPr lang="en-US" sz="2400" b="0">
                <a:ea typeface="+mn-lt"/>
                <a:cs typeface="+mn-lt"/>
              </a:rPr>
              <a:t>1110 - 1001 =</a:t>
            </a:r>
            <a:endParaRPr lang="en-US" sz="2400" b="0">
              <a:ea typeface="+mn-lt"/>
              <a:cs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20" name="组合 19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21" name="Rounded Rectangle 23"/>
              <p:cNvSpPr/>
              <p:nvPr>
                <p:custDataLst>
                  <p:tags r:id="rId2"/>
                </p:custDataLst>
              </p:nvPr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23588" y="2120554"/>
                <a:ext cx="3013058" cy="47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加密计算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 descr="3b32313536333934393bbcd3c3dccec4bcfe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  <p:cxnSp>
        <p:nvCxnSpPr>
          <p:cNvPr id="24" name="直接连接符 23"/>
          <p:cNvCxnSpPr/>
          <p:nvPr/>
        </p:nvCxnSpPr>
        <p:spPr>
          <a:xfrm>
            <a:off x="7277735" y="3693160"/>
            <a:ext cx="1873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9735185" y="1562100"/>
            <a:ext cx="1328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ea typeface="+mn-lt"/>
                <a:cs typeface="+mn-lt"/>
                <a:sym typeface="+mn-ea"/>
              </a:rPr>
              <a:t> 0010</a:t>
            </a:r>
            <a:endParaRPr lang="en-US" altLang="en-US" sz="2400">
              <a:ea typeface="+mn-lt"/>
              <a:cs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9" grpId="1"/>
      <p:bldP spid="13" grpId="1"/>
      <p:bldP spid="25" grpId="0"/>
      <p:bldP spid="1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59205" y="15621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2400">
                <a:ea typeface="+mn-lt"/>
                <a:cs typeface="+mn-lt"/>
              </a:rPr>
              <a:t>2</a:t>
            </a:r>
            <a:r>
              <a:rPr lang="zh-CN" sz="2400">
                <a:ea typeface="+mn-lt"/>
                <a:cs typeface="+mn-lt"/>
              </a:rPr>
              <a:t>、</a:t>
            </a:r>
            <a:r>
              <a:rPr sz="2400">
                <a:ea typeface="+mn-lt"/>
                <a:cs typeface="+mn-lt"/>
              </a:rPr>
              <a:t>按位逻辑异或运算（⊕）</a:t>
            </a:r>
            <a:endParaRPr sz="2400">
              <a:ea typeface="+mn-lt"/>
              <a:cs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44005" y="1403985"/>
            <a:ext cx="4481195" cy="3230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0">
                <a:ea typeface="+mn-lt"/>
                <a:cs typeface="+mn-lt"/>
              </a:rPr>
              <a:t>例如：</a:t>
            </a:r>
            <a:r>
              <a:rPr lang="en-US" sz="2400">
                <a:ea typeface="+mn-lt"/>
                <a:cs typeface="+mn-lt"/>
                <a:sym typeface="+mn-ea"/>
              </a:rPr>
              <a:t>0011 ⊕ 0101</a:t>
            </a:r>
            <a:r>
              <a:rPr lang="en-US" sz="2400">
                <a:ea typeface="+mn-lt"/>
                <a:cs typeface="+mn-lt"/>
                <a:sym typeface="+mn-ea"/>
              </a:rPr>
              <a:t> =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                </a:t>
            </a:r>
            <a:endParaRPr lang="zh-CN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		   0 0 1 1 </a:t>
            </a:r>
            <a:endParaRPr lang="en-US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     </a:t>
            </a:r>
            <a:r>
              <a:rPr lang="en-US" sz="2400">
                <a:ea typeface="+mn-lt"/>
                <a:cs typeface="+mn-lt"/>
                <a:sym typeface="+mn-ea"/>
              </a:rPr>
              <a:t>⊕</a:t>
            </a:r>
            <a:r>
              <a:rPr lang="en-US" altLang="zh-CN" sz="2400" b="0">
                <a:ea typeface="+mn-lt"/>
                <a:cs typeface="+mn-lt"/>
              </a:rPr>
              <a:t>)  </a:t>
            </a:r>
            <a:r>
              <a:rPr lang="en-US" sz="2400" b="0">
                <a:ea typeface="+mn-lt"/>
                <a:cs typeface="+mn-lt"/>
              </a:rPr>
              <a:t>0</a:t>
            </a:r>
            <a:r>
              <a:rPr lang="en-US" sz="2400" b="0">
                <a:ea typeface="+mn-lt"/>
                <a:cs typeface="+mn-lt"/>
              </a:rPr>
              <a:t> 1 0 1 </a:t>
            </a:r>
            <a:endParaRPr lang="en-US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           0 1 1 0</a:t>
            </a:r>
            <a:endParaRPr lang="zh-CN" sz="2400" b="0">
              <a:ea typeface="+mn-lt"/>
              <a:cs typeface="+mn-lt"/>
            </a:endParaRPr>
          </a:p>
          <a:p>
            <a:endParaRPr lang="en-US" sz="2400" b="0">
              <a:ea typeface="+mn-lt"/>
              <a:cs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20495" y="2144395"/>
            <a:ext cx="46761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>
                <a:ea typeface="+mn-lt"/>
                <a:cs typeface="+mn-lt"/>
                <a:sym typeface="+mn-ea"/>
              </a:rPr>
              <a:t>两个相应位为“异”（值不同），则该位结果为1，否则为0</a:t>
            </a:r>
            <a:r>
              <a:rPr lang="zh-CN" altLang="en-US" sz="2400">
                <a:ea typeface="+mn-lt"/>
                <a:cs typeface="+mn-lt"/>
                <a:sym typeface="+mn-ea"/>
              </a:rPr>
              <a:t>：</a:t>
            </a:r>
            <a:endParaRPr lang="en-US" sz="2400" b="0">
              <a:ea typeface="+mn-lt"/>
              <a:cs typeface="+mn-lt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0 ⊕ 0 = 0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0 ⊕ 1 = 1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1 ⊕ 0 = 1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1 ⊕ 1 = 0</a:t>
            </a:r>
            <a:endParaRPr lang="en-US" sz="2400">
              <a:ea typeface="+mn-lt"/>
              <a:cs typeface="+mn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44005" y="4819015"/>
            <a:ext cx="44811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0">
                <a:ea typeface="+mn-lt"/>
                <a:cs typeface="+mn-lt"/>
              </a:rPr>
              <a:t>练习：</a:t>
            </a:r>
            <a:r>
              <a:rPr lang="en-US" sz="2400" b="0">
                <a:ea typeface="+mn-lt"/>
                <a:cs typeface="+mn-lt"/>
              </a:rPr>
              <a:t>1110 </a:t>
            </a:r>
            <a:r>
              <a:rPr lang="en-US" sz="2400">
                <a:ea typeface="+mn-lt"/>
                <a:cs typeface="+mn-lt"/>
                <a:sym typeface="+mn-ea"/>
              </a:rPr>
              <a:t>⊕</a:t>
            </a:r>
            <a:r>
              <a:rPr lang="en-US" sz="2400" b="0">
                <a:ea typeface="+mn-lt"/>
                <a:cs typeface="+mn-lt"/>
              </a:rPr>
              <a:t> 1001 =</a:t>
            </a:r>
            <a:endParaRPr lang="en-US" sz="2400" b="0">
              <a:ea typeface="+mn-lt"/>
              <a:cs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20" name="组合 19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21" name="Rounded Rectangle 23"/>
              <p:cNvSpPr/>
              <p:nvPr>
                <p:custDataLst>
                  <p:tags r:id="rId2"/>
                </p:custDataLst>
              </p:nvPr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23588" y="2120554"/>
                <a:ext cx="3013058" cy="47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加密计算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 descr="3b32313536333934393bbcd3c3dccec4bcfe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  <p:cxnSp>
        <p:nvCxnSpPr>
          <p:cNvPr id="24" name="直接连接符 23"/>
          <p:cNvCxnSpPr/>
          <p:nvPr/>
        </p:nvCxnSpPr>
        <p:spPr>
          <a:xfrm>
            <a:off x="7277735" y="3693160"/>
            <a:ext cx="1873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9735185" y="1562100"/>
            <a:ext cx="1328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ea typeface="+mn-lt"/>
                <a:cs typeface="+mn-lt"/>
                <a:sym typeface="+mn-ea"/>
              </a:rPr>
              <a:t> 0110</a:t>
            </a:r>
            <a:endParaRPr lang="en-US" altLang="en-US" sz="2400">
              <a:ea typeface="+mn-lt"/>
              <a:cs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9" grpId="1"/>
      <p:bldP spid="13" grpId="1"/>
      <p:bldP spid="25" grpId="0"/>
      <p:bldP spid="1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59205" y="15621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2400">
                <a:ea typeface="+mn-lt"/>
                <a:cs typeface="+mn-lt"/>
              </a:rPr>
              <a:t>3</a:t>
            </a:r>
            <a:r>
              <a:rPr lang="zh-CN" sz="2400">
                <a:ea typeface="+mn-lt"/>
                <a:cs typeface="+mn-lt"/>
              </a:rPr>
              <a:t>、</a:t>
            </a:r>
            <a:r>
              <a:rPr sz="2400">
                <a:ea typeface="+mn-lt"/>
                <a:cs typeface="+mn-lt"/>
              </a:rPr>
              <a:t>按位逻辑与运算符（&amp;）</a:t>
            </a:r>
            <a:endParaRPr sz="2400">
              <a:ea typeface="+mn-lt"/>
              <a:cs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44005" y="1403985"/>
            <a:ext cx="4481195" cy="3230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0">
                <a:ea typeface="+mn-lt"/>
                <a:cs typeface="+mn-lt"/>
              </a:rPr>
              <a:t>例如：</a:t>
            </a:r>
            <a:r>
              <a:rPr lang="en-US" sz="2400">
                <a:ea typeface="+mn-lt"/>
                <a:cs typeface="+mn-lt"/>
                <a:sym typeface="+mn-ea"/>
              </a:rPr>
              <a:t>0011 </a:t>
            </a:r>
            <a:r>
              <a:rPr lang="en-US" sz="2400">
                <a:ea typeface="+mn-lt"/>
                <a:cs typeface="+mn-lt"/>
                <a:sym typeface="+mn-ea"/>
              </a:rPr>
              <a:t>&amp;</a:t>
            </a:r>
            <a:r>
              <a:rPr lang="en-US" sz="2400">
                <a:ea typeface="+mn-lt"/>
                <a:cs typeface="+mn-lt"/>
                <a:sym typeface="+mn-ea"/>
              </a:rPr>
              <a:t> 0101</a:t>
            </a:r>
            <a:r>
              <a:rPr lang="en-US" sz="2400">
                <a:ea typeface="+mn-lt"/>
                <a:cs typeface="+mn-lt"/>
                <a:sym typeface="+mn-ea"/>
              </a:rPr>
              <a:t> =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                </a:t>
            </a:r>
            <a:endParaRPr lang="zh-CN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		   0 0 1 1 </a:t>
            </a:r>
            <a:endParaRPr lang="en-US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     </a:t>
            </a:r>
            <a:r>
              <a:rPr lang="en-US" sz="2400">
                <a:ea typeface="+mn-lt"/>
                <a:cs typeface="+mn-lt"/>
                <a:sym typeface="+mn-ea"/>
              </a:rPr>
              <a:t>&amp;</a:t>
            </a:r>
            <a:r>
              <a:rPr lang="en-US" altLang="zh-CN" sz="2400" b="0">
                <a:ea typeface="+mn-lt"/>
                <a:cs typeface="+mn-lt"/>
              </a:rPr>
              <a:t>)  </a:t>
            </a:r>
            <a:r>
              <a:rPr lang="en-US" sz="2400" b="0">
                <a:ea typeface="+mn-lt"/>
                <a:cs typeface="+mn-lt"/>
              </a:rPr>
              <a:t>0</a:t>
            </a:r>
            <a:r>
              <a:rPr lang="en-US" sz="2400" b="0">
                <a:ea typeface="+mn-lt"/>
                <a:cs typeface="+mn-lt"/>
              </a:rPr>
              <a:t> 1 0 1 </a:t>
            </a:r>
            <a:endParaRPr lang="en-US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           0 0 0 1</a:t>
            </a:r>
            <a:endParaRPr lang="zh-CN" sz="2400" b="0">
              <a:ea typeface="+mn-lt"/>
              <a:cs typeface="+mn-lt"/>
            </a:endParaRPr>
          </a:p>
          <a:p>
            <a:endParaRPr lang="en-US" sz="2400" b="0">
              <a:ea typeface="+mn-lt"/>
              <a:cs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20495" y="2144395"/>
            <a:ext cx="46761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>
                <a:ea typeface="+mn-lt"/>
                <a:cs typeface="+mn-lt"/>
                <a:sym typeface="+mn-ea"/>
              </a:rPr>
              <a:t>两个相应</a:t>
            </a:r>
            <a:r>
              <a:rPr sz="2400">
                <a:ea typeface="+mn-lt"/>
                <a:cs typeface="+mn-lt"/>
                <a:sym typeface="+mn-ea"/>
              </a:rPr>
              <a:t>位同时为“1”，</a:t>
            </a:r>
            <a:r>
              <a:rPr sz="2400">
                <a:ea typeface="+mn-lt"/>
                <a:cs typeface="+mn-lt"/>
                <a:sym typeface="+mn-ea"/>
              </a:rPr>
              <a:t>则该位</a:t>
            </a:r>
            <a:r>
              <a:rPr sz="2400">
                <a:ea typeface="+mn-lt"/>
                <a:cs typeface="+mn-lt"/>
                <a:sym typeface="+mn-ea"/>
              </a:rPr>
              <a:t>结果才为“1”，否则为0</a:t>
            </a:r>
            <a:r>
              <a:rPr lang="zh-CN" sz="2400">
                <a:ea typeface="+mn-lt"/>
                <a:cs typeface="+mn-lt"/>
                <a:sym typeface="+mn-ea"/>
              </a:rPr>
              <a:t>：</a:t>
            </a:r>
            <a:endParaRPr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0 &amp; 0 = 0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0 &amp; 1 = 0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1 &amp; 0 = 0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1 &amp; 1 = 1</a:t>
            </a:r>
            <a:endParaRPr lang="en-US" sz="2400">
              <a:ea typeface="+mn-lt"/>
              <a:cs typeface="+mn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44005" y="4819015"/>
            <a:ext cx="44811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0">
                <a:ea typeface="+mn-lt"/>
                <a:cs typeface="+mn-lt"/>
              </a:rPr>
              <a:t>练习：</a:t>
            </a:r>
            <a:r>
              <a:rPr lang="en-US" sz="2400" b="0">
                <a:ea typeface="+mn-lt"/>
                <a:cs typeface="+mn-lt"/>
              </a:rPr>
              <a:t>1110 </a:t>
            </a:r>
            <a:r>
              <a:rPr lang="en-US" sz="2400">
                <a:ea typeface="+mn-lt"/>
                <a:cs typeface="+mn-lt"/>
                <a:sym typeface="+mn-ea"/>
              </a:rPr>
              <a:t>&amp;</a:t>
            </a:r>
            <a:r>
              <a:rPr lang="en-US" sz="2400" b="0">
                <a:ea typeface="+mn-lt"/>
                <a:cs typeface="+mn-lt"/>
              </a:rPr>
              <a:t> 1001 =</a:t>
            </a:r>
            <a:endParaRPr lang="en-US" sz="2400" b="0">
              <a:ea typeface="+mn-lt"/>
              <a:cs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20" name="组合 19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21" name="Rounded Rectangle 23"/>
              <p:cNvSpPr/>
              <p:nvPr>
                <p:custDataLst>
                  <p:tags r:id="rId2"/>
                </p:custDataLst>
              </p:nvPr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23588" y="2120554"/>
                <a:ext cx="3013058" cy="47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加密计算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 descr="3b32313536333934393bbcd3c3dccec4bcfe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  <p:cxnSp>
        <p:nvCxnSpPr>
          <p:cNvPr id="24" name="直接连接符 23"/>
          <p:cNvCxnSpPr/>
          <p:nvPr/>
        </p:nvCxnSpPr>
        <p:spPr>
          <a:xfrm>
            <a:off x="7277735" y="3693160"/>
            <a:ext cx="1873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9735185" y="1562100"/>
            <a:ext cx="1328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ea typeface="+mn-lt"/>
                <a:cs typeface="+mn-lt"/>
                <a:sym typeface="+mn-ea"/>
              </a:rPr>
              <a:t> 0001</a:t>
            </a:r>
            <a:endParaRPr lang="en-US" altLang="en-US" sz="2400">
              <a:ea typeface="+mn-lt"/>
              <a:cs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9" grpId="1"/>
      <p:bldP spid="13" grpId="1"/>
      <p:bldP spid="25" grpId="0"/>
      <p:bldP spid="1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59205" y="15621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2400">
                <a:ea typeface="+mn-lt"/>
                <a:cs typeface="+mn-lt"/>
              </a:rPr>
              <a:t>4</a:t>
            </a:r>
            <a:r>
              <a:rPr lang="zh-CN" sz="2400">
                <a:ea typeface="+mn-lt"/>
                <a:cs typeface="+mn-lt"/>
              </a:rPr>
              <a:t>、</a:t>
            </a:r>
            <a:r>
              <a:rPr sz="2400">
                <a:ea typeface="+mn-lt"/>
                <a:cs typeface="+mn-lt"/>
              </a:rPr>
              <a:t>按位逻辑或运算符（|）</a:t>
            </a:r>
            <a:endParaRPr sz="2400">
              <a:ea typeface="+mn-lt"/>
              <a:cs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44005" y="1403985"/>
            <a:ext cx="4481195" cy="3230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0">
                <a:ea typeface="+mn-lt"/>
                <a:cs typeface="+mn-lt"/>
              </a:rPr>
              <a:t>例如：</a:t>
            </a:r>
            <a:r>
              <a:rPr lang="en-US" sz="2400">
                <a:ea typeface="+mn-lt"/>
                <a:cs typeface="+mn-lt"/>
                <a:sym typeface="+mn-ea"/>
              </a:rPr>
              <a:t>0011 </a:t>
            </a:r>
            <a:r>
              <a:rPr lang="en-US" sz="2400">
                <a:ea typeface="+mn-lt"/>
                <a:cs typeface="+mn-lt"/>
                <a:sym typeface="+mn-ea"/>
              </a:rPr>
              <a:t>|</a:t>
            </a:r>
            <a:r>
              <a:rPr lang="en-US" sz="2400">
                <a:ea typeface="+mn-lt"/>
                <a:cs typeface="+mn-lt"/>
                <a:sym typeface="+mn-ea"/>
              </a:rPr>
              <a:t> 0101</a:t>
            </a:r>
            <a:r>
              <a:rPr lang="en-US" sz="2400">
                <a:ea typeface="+mn-lt"/>
                <a:cs typeface="+mn-lt"/>
                <a:sym typeface="+mn-ea"/>
              </a:rPr>
              <a:t> =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                </a:t>
            </a:r>
            <a:endParaRPr lang="zh-CN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		   0 0 1 1 </a:t>
            </a:r>
            <a:endParaRPr lang="en-US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     </a:t>
            </a:r>
            <a:r>
              <a:rPr lang="en-US" sz="2400">
                <a:ea typeface="+mn-lt"/>
                <a:cs typeface="+mn-lt"/>
                <a:sym typeface="+mn-ea"/>
              </a:rPr>
              <a:t>|</a:t>
            </a:r>
            <a:r>
              <a:rPr lang="en-US" altLang="zh-CN" sz="2400" b="0">
                <a:ea typeface="+mn-lt"/>
                <a:cs typeface="+mn-lt"/>
              </a:rPr>
              <a:t>)    </a:t>
            </a:r>
            <a:r>
              <a:rPr lang="en-US" sz="2400" b="0">
                <a:ea typeface="+mn-lt"/>
                <a:cs typeface="+mn-lt"/>
              </a:rPr>
              <a:t>0</a:t>
            </a:r>
            <a:r>
              <a:rPr lang="en-US" sz="2400" b="0">
                <a:ea typeface="+mn-lt"/>
                <a:cs typeface="+mn-lt"/>
              </a:rPr>
              <a:t> 1 0 1 </a:t>
            </a:r>
            <a:endParaRPr lang="en-US" sz="2400" b="0">
              <a:ea typeface="+mn-lt"/>
              <a:cs typeface="+mn-lt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ea typeface="+mn-lt"/>
                <a:cs typeface="+mn-lt"/>
              </a:rPr>
              <a:t>             0 1 1 1</a:t>
            </a:r>
            <a:endParaRPr lang="zh-CN" sz="2400" b="0">
              <a:ea typeface="+mn-lt"/>
              <a:cs typeface="+mn-lt"/>
            </a:endParaRPr>
          </a:p>
          <a:p>
            <a:endParaRPr lang="en-US" sz="2400" b="0">
              <a:ea typeface="+mn-lt"/>
              <a:cs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20495" y="2144395"/>
            <a:ext cx="467614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>
                <a:ea typeface="+mn-lt"/>
                <a:cs typeface="+mn-lt"/>
                <a:sym typeface="+mn-ea"/>
              </a:rPr>
              <a:t>两个相应位</a:t>
            </a:r>
            <a:r>
              <a:rPr lang="zh-CN" sz="2400">
                <a:ea typeface="+mn-lt"/>
                <a:cs typeface="+mn-lt"/>
                <a:sym typeface="+mn-ea"/>
              </a:rPr>
              <a:t>只要有一个</a:t>
            </a:r>
            <a:r>
              <a:rPr sz="2400">
                <a:ea typeface="+mn-lt"/>
                <a:cs typeface="+mn-lt"/>
                <a:sym typeface="+mn-ea"/>
              </a:rPr>
              <a:t>为“1”，</a:t>
            </a:r>
            <a:r>
              <a:rPr sz="2400">
                <a:ea typeface="+mn-lt"/>
                <a:cs typeface="+mn-lt"/>
                <a:sym typeface="+mn-ea"/>
              </a:rPr>
              <a:t>则该位</a:t>
            </a:r>
            <a:r>
              <a:rPr sz="2400">
                <a:ea typeface="+mn-lt"/>
                <a:cs typeface="+mn-lt"/>
                <a:sym typeface="+mn-ea"/>
              </a:rPr>
              <a:t>结果为“1”，否则为0</a:t>
            </a:r>
            <a:r>
              <a:rPr lang="zh-CN" sz="2400">
                <a:ea typeface="+mn-lt"/>
                <a:cs typeface="+mn-lt"/>
                <a:sym typeface="+mn-ea"/>
              </a:rPr>
              <a:t>：</a:t>
            </a:r>
            <a:endParaRPr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0 | 0 = 0 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0 | 1 = 1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1 | 0 = 1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1 | 1 = 1</a:t>
            </a:r>
            <a:endParaRPr lang="en-US" sz="2400">
              <a:ea typeface="+mn-lt"/>
              <a:cs typeface="+mn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44005" y="4819015"/>
            <a:ext cx="44811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0">
                <a:ea typeface="+mn-lt"/>
                <a:cs typeface="+mn-lt"/>
              </a:rPr>
              <a:t>练习：</a:t>
            </a:r>
            <a:r>
              <a:rPr lang="en-US" sz="2400" b="0">
                <a:ea typeface="+mn-lt"/>
                <a:cs typeface="+mn-lt"/>
              </a:rPr>
              <a:t>1110 </a:t>
            </a:r>
            <a:r>
              <a:rPr lang="en-US" sz="2400">
                <a:ea typeface="+mn-lt"/>
                <a:cs typeface="+mn-lt"/>
                <a:sym typeface="+mn-ea"/>
              </a:rPr>
              <a:t>|</a:t>
            </a:r>
            <a:r>
              <a:rPr lang="en-US" sz="2400" b="0">
                <a:ea typeface="+mn-lt"/>
                <a:cs typeface="+mn-lt"/>
              </a:rPr>
              <a:t> 1001 =</a:t>
            </a:r>
            <a:endParaRPr lang="en-US" sz="2400" b="0">
              <a:ea typeface="+mn-lt"/>
              <a:cs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20" name="组合 19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21" name="Rounded Rectangle 23"/>
              <p:cNvSpPr/>
              <p:nvPr>
                <p:custDataLst>
                  <p:tags r:id="rId2"/>
                </p:custDataLst>
              </p:nvPr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23588" y="2120554"/>
                <a:ext cx="3013058" cy="47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加密计算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 descr="3b32313536333934393bbcd3c3dccec4bcfe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  <p:cxnSp>
        <p:nvCxnSpPr>
          <p:cNvPr id="24" name="直接连接符 23"/>
          <p:cNvCxnSpPr/>
          <p:nvPr/>
        </p:nvCxnSpPr>
        <p:spPr>
          <a:xfrm>
            <a:off x="7277735" y="3693160"/>
            <a:ext cx="1873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9735185" y="1562100"/>
            <a:ext cx="1328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ea typeface="+mn-lt"/>
                <a:cs typeface="+mn-lt"/>
                <a:sym typeface="+mn-ea"/>
              </a:rPr>
              <a:t> 0111</a:t>
            </a:r>
            <a:endParaRPr lang="en-US" altLang="en-US" sz="2400">
              <a:ea typeface="+mn-lt"/>
              <a:cs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9" grpId="1"/>
      <p:bldP spid="13" grpId="1"/>
      <p:bldP spid="25" grpId="0"/>
      <p:bldP spid="13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14"/>
          <p:cNvSpPr/>
          <p:nvPr/>
        </p:nvSpPr>
        <p:spPr>
          <a:xfrm>
            <a:off x="938228" y="1344917"/>
            <a:ext cx="10523889" cy="4168165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" name="Straight Connector 28"/>
          <p:cNvCxnSpPr/>
          <p:nvPr/>
        </p:nvCxnSpPr>
        <p:spPr>
          <a:xfrm>
            <a:off x="1990203" y="5783640"/>
            <a:ext cx="919480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50" y="509290"/>
            <a:ext cx="5274350" cy="5274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6217" y="2215957"/>
            <a:ext cx="45974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solidFill>
                  <a:srgbClr val="264CDF"/>
                </a:solidFill>
                <a:cs typeface="+mn-ea"/>
                <a:sym typeface="+mn-lt"/>
              </a:rPr>
              <a:t>Part four</a:t>
            </a:r>
            <a:endParaRPr lang="en-US" altLang="zh-CN" sz="6600">
              <a:solidFill>
                <a:srgbClr val="264CDF"/>
              </a:solidFill>
              <a:cs typeface="+mn-ea"/>
              <a:sym typeface="+mn-lt"/>
            </a:endParaRPr>
          </a:p>
          <a:p>
            <a:pPr algn="ctr"/>
            <a:endParaRPr lang="zh-CN" altLang="en-US" sz="660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11" name="Rounded Rectangle 23"/>
          <p:cNvSpPr/>
          <p:nvPr/>
        </p:nvSpPr>
        <p:spPr>
          <a:xfrm>
            <a:off x="7029616" y="3217003"/>
            <a:ext cx="2760219" cy="464986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Oval 50"/>
          <p:cNvSpPr/>
          <p:nvPr/>
        </p:nvSpPr>
        <p:spPr>
          <a:xfrm>
            <a:off x="6643590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0"/>
          <p:cNvSpPr/>
          <p:nvPr/>
        </p:nvSpPr>
        <p:spPr>
          <a:xfrm>
            <a:off x="10020474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572136" y="6031053"/>
            <a:ext cx="1194997" cy="123989"/>
          </a:xfrm>
          <a:custGeom>
            <a:avLst/>
            <a:gdLst>
              <a:gd name="T0" fmla="*/ 496 w 559"/>
              <a:gd name="T1" fmla="*/ 57 h 58"/>
              <a:gd name="T2" fmla="*/ 472 w 559"/>
              <a:gd name="T3" fmla="*/ 48 h 58"/>
              <a:gd name="T4" fmla="*/ 448 w 559"/>
              <a:gd name="T5" fmla="*/ 40 h 58"/>
              <a:gd name="T6" fmla="*/ 432 w 559"/>
              <a:gd name="T7" fmla="*/ 46 h 58"/>
              <a:gd name="T8" fmla="*/ 413 w 559"/>
              <a:gd name="T9" fmla="*/ 55 h 58"/>
              <a:gd name="T10" fmla="*/ 392 w 559"/>
              <a:gd name="T11" fmla="*/ 58 h 58"/>
              <a:gd name="T12" fmla="*/ 365 w 559"/>
              <a:gd name="T13" fmla="*/ 51 h 58"/>
              <a:gd name="T14" fmla="*/ 346 w 559"/>
              <a:gd name="T15" fmla="*/ 42 h 58"/>
              <a:gd name="T16" fmla="*/ 335 w 559"/>
              <a:gd name="T17" fmla="*/ 40 h 58"/>
              <a:gd name="T18" fmla="*/ 318 w 559"/>
              <a:gd name="T19" fmla="*/ 47 h 58"/>
              <a:gd name="T20" fmla="*/ 301 w 559"/>
              <a:gd name="T21" fmla="*/ 55 h 58"/>
              <a:gd name="T22" fmla="*/ 280 w 559"/>
              <a:gd name="T23" fmla="*/ 58 h 58"/>
              <a:gd name="T24" fmla="*/ 253 w 559"/>
              <a:gd name="T25" fmla="*/ 51 h 58"/>
              <a:gd name="T26" fmla="*/ 234 w 559"/>
              <a:gd name="T27" fmla="*/ 42 h 58"/>
              <a:gd name="T28" fmla="*/ 224 w 559"/>
              <a:gd name="T29" fmla="*/ 40 h 58"/>
              <a:gd name="T30" fmla="*/ 206 w 559"/>
              <a:gd name="T31" fmla="*/ 47 h 58"/>
              <a:gd name="T32" fmla="*/ 188 w 559"/>
              <a:gd name="T33" fmla="*/ 55 h 58"/>
              <a:gd name="T34" fmla="*/ 168 w 559"/>
              <a:gd name="T35" fmla="*/ 58 h 58"/>
              <a:gd name="T36" fmla="*/ 140 w 559"/>
              <a:gd name="T37" fmla="*/ 51 h 58"/>
              <a:gd name="T38" fmla="*/ 121 w 559"/>
              <a:gd name="T39" fmla="*/ 42 h 58"/>
              <a:gd name="T40" fmla="*/ 111 w 559"/>
              <a:gd name="T41" fmla="*/ 40 h 58"/>
              <a:gd name="T42" fmla="*/ 94 w 559"/>
              <a:gd name="T43" fmla="*/ 47 h 58"/>
              <a:gd name="T44" fmla="*/ 76 w 559"/>
              <a:gd name="T45" fmla="*/ 55 h 58"/>
              <a:gd name="T46" fmla="*/ 56 w 559"/>
              <a:gd name="T47" fmla="*/ 58 h 58"/>
              <a:gd name="T48" fmla="*/ 28 w 559"/>
              <a:gd name="T49" fmla="*/ 51 h 58"/>
              <a:gd name="T50" fmla="*/ 9 w 559"/>
              <a:gd name="T51" fmla="*/ 42 h 58"/>
              <a:gd name="T52" fmla="*/ 0 w 559"/>
              <a:gd name="T53" fmla="*/ 0 h 58"/>
              <a:gd name="T54" fmla="*/ 20 w 559"/>
              <a:gd name="T55" fmla="*/ 3 h 58"/>
              <a:gd name="T56" fmla="*/ 38 w 559"/>
              <a:gd name="T57" fmla="*/ 11 h 58"/>
              <a:gd name="T58" fmla="*/ 56 w 559"/>
              <a:gd name="T59" fmla="*/ 18 h 58"/>
              <a:gd name="T60" fmla="*/ 66 w 559"/>
              <a:gd name="T61" fmla="*/ 16 h 58"/>
              <a:gd name="T62" fmla="*/ 85 w 559"/>
              <a:gd name="T63" fmla="*/ 7 h 58"/>
              <a:gd name="T64" fmla="*/ 111 w 559"/>
              <a:gd name="T65" fmla="*/ 0 h 58"/>
              <a:gd name="T66" fmla="*/ 133 w 559"/>
              <a:gd name="T67" fmla="*/ 3 h 58"/>
              <a:gd name="T68" fmla="*/ 149 w 559"/>
              <a:gd name="T69" fmla="*/ 11 h 58"/>
              <a:gd name="T70" fmla="*/ 168 w 559"/>
              <a:gd name="T71" fmla="*/ 18 h 58"/>
              <a:gd name="T72" fmla="*/ 177 w 559"/>
              <a:gd name="T73" fmla="*/ 16 h 58"/>
              <a:gd name="T74" fmla="*/ 196 w 559"/>
              <a:gd name="T75" fmla="*/ 7 h 58"/>
              <a:gd name="T76" fmla="*/ 224 w 559"/>
              <a:gd name="T77" fmla="*/ 0 h 58"/>
              <a:gd name="T78" fmla="*/ 244 w 559"/>
              <a:gd name="T79" fmla="*/ 3 h 58"/>
              <a:gd name="T80" fmla="*/ 262 w 559"/>
              <a:gd name="T81" fmla="*/ 11 h 58"/>
              <a:gd name="T82" fmla="*/ 280 w 559"/>
              <a:gd name="T83" fmla="*/ 18 h 58"/>
              <a:gd name="T84" fmla="*/ 290 w 559"/>
              <a:gd name="T85" fmla="*/ 16 h 58"/>
              <a:gd name="T86" fmla="*/ 308 w 559"/>
              <a:gd name="T87" fmla="*/ 7 h 58"/>
              <a:gd name="T88" fmla="*/ 335 w 559"/>
              <a:gd name="T89" fmla="*/ 0 h 58"/>
              <a:gd name="T90" fmla="*/ 356 w 559"/>
              <a:gd name="T91" fmla="*/ 3 h 58"/>
              <a:gd name="T92" fmla="*/ 375 w 559"/>
              <a:gd name="T93" fmla="*/ 11 h 58"/>
              <a:gd name="T94" fmla="*/ 392 w 559"/>
              <a:gd name="T95" fmla="*/ 18 h 58"/>
              <a:gd name="T96" fmla="*/ 402 w 559"/>
              <a:gd name="T97" fmla="*/ 16 h 58"/>
              <a:gd name="T98" fmla="*/ 430 w 559"/>
              <a:gd name="T99" fmla="*/ 3 h 58"/>
              <a:gd name="T100" fmla="*/ 448 w 559"/>
              <a:gd name="T101" fmla="*/ 0 h 58"/>
              <a:gd name="T102" fmla="*/ 481 w 559"/>
              <a:gd name="T103" fmla="*/ 8 h 58"/>
              <a:gd name="T104" fmla="*/ 498 w 559"/>
              <a:gd name="T105" fmla="*/ 16 h 58"/>
              <a:gd name="T106" fmla="*/ 513 w 559"/>
              <a:gd name="T107" fmla="*/ 18 h 58"/>
              <a:gd name="T108" fmla="*/ 526 w 559"/>
              <a:gd name="T109" fmla="*/ 13 h 58"/>
              <a:gd name="T110" fmla="*/ 538 w 559"/>
              <a:gd name="T111" fmla="*/ 4 h 58"/>
              <a:gd name="T112" fmla="*/ 559 w 559"/>
              <a:gd name="T113" fmla="*/ 40 h 58"/>
              <a:gd name="T114" fmla="*/ 555 w 559"/>
              <a:gd name="T115" fmla="*/ 40 h 58"/>
              <a:gd name="T116" fmla="*/ 545 w 559"/>
              <a:gd name="T117" fmla="*/ 49 h 58"/>
              <a:gd name="T118" fmla="*/ 529 w 559"/>
              <a:gd name="T119" fmla="*/ 56 h 58"/>
              <a:gd name="T120" fmla="*/ 503 w 559"/>
              <a:gd name="T121" fmla="*/ 58 h 58"/>
              <a:gd name="T122" fmla="*/ 555 w 5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9" h="57">
                <a:moveTo>
                  <a:pt x="503" y="58"/>
                </a:moveTo>
                <a:lnTo>
                  <a:pt x="503" y="58"/>
                </a:lnTo>
                <a:lnTo>
                  <a:pt x="496" y="57"/>
                </a:lnTo>
                <a:lnTo>
                  <a:pt x="488" y="55"/>
                </a:lnTo>
                <a:lnTo>
                  <a:pt x="472" y="48"/>
                </a:lnTo>
                <a:lnTo>
                  <a:pt x="472" y="48"/>
                </a:lnTo>
                <a:lnTo>
                  <a:pt x="460" y="42"/>
                </a:lnTo>
                <a:lnTo>
                  <a:pt x="453" y="41"/>
                </a:lnTo>
                <a:lnTo>
                  <a:pt x="448" y="40"/>
                </a:lnTo>
                <a:lnTo>
                  <a:pt x="448" y="40"/>
                </a:lnTo>
                <a:lnTo>
                  <a:pt x="441" y="42"/>
                </a:lnTo>
                <a:lnTo>
                  <a:pt x="432" y="46"/>
                </a:lnTo>
                <a:lnTo>
                  <a:pt x="432" y="46"/>
                </a:lnTo>
                <a:lnTo>
                  <a:pt x="423" y="50"/>
                </a:lnTo>
                <a:lnTo>
                  <a:pt x="413" y="55"/>
                </a:lnTo>
                <a:lnTo>
                  <a:pt x="403" y="57"/>
                </a:lnTo>
                <a:lnTo>
                  <a:pt x="392" y="58"/>
                </a:lnTo>
                <a:lnTo>
                  <a:pt x="392" y="58"/>
                </a:lnTo>
                <a:lnTo>
                  <a:pt x="382" y="57"/>
                </a:lnTo>
                <a:lnTo>
                  <a:pt x="373" y="55"/>
                </a:lnTo>
                <a:lnTo>
                  <a:pt x="365" y="51"/>
                </a:lnTo>
                <a:lnTo>
                  <a:pt x="357" y="48"/>
                </a:lnTo>
                <a:lnTo>
                  <a:pt x="357" y="48"/>
                </a:lnTo>
                <a:lnTo>
                  <a:pt x="346" y="42"/>
                </a:lnTo>
                <a:lnTo>
                  <a:pt x="341" y="41"/>
                </a:lnTo>
                <a:lnTo>
                  <a:pt x="335" y="40"/>
                </a:lnTo>
                <a:lnTo>
                  <a:pt x="335" y="40"/>
                </a:lnTo>
                <a:lnTo>
                  <a:pt x="332" y="40"/>
                </a:lnTo>
                <a:lnTo>
                  <a:pt x="327" y="42"/>
                </a:lnTo>
                <a:lnTo>
                  <a:pt x="318" y="47"/>
                </a:lnTo>
                <a:lnTo>
                  <a:pt x="318" y="47"/>
                </a:lnTo>
                <a:lnTo>
                  <a:pt x="310" y="50"/>
                </a:lnTo>
                <a:lnTo>
                  <a:pt x="301" y="55"/>
                </a:lnTo>
                <a:lnTo>
                  <a:pt x="291" y="57"/>
                </a:lnTo>
                <a:lnTo>
                  <a:pt x="280" y="58"/>
                </a:lnTo>
                <a:lnTo>
                  <a:pt x="280" y="58"/>
                </a:lnTo>
                <a:lnTo>
                  <a:pt x="271" y="57"/>
                </a:lnTo>
                <a:lnTo>
                  <a:pt x="261" y="55"/>
                </a:lnTo>
                <a:lnTo>
                  <a:pt x="253" y="51"/>
                </a:lnTo>
                <a:lnTo>
                  <a:pt x="245" y="48"/>
                </a:lnTo>
                <a:lnTo>
                  <a:pt x="245" y="48"/>
                </a:lnTo>
                <a:lnTo>
                  <a:pt x="234" y="42"/>
                </a:lnTo>
                <a:lnTo>
                  <a:pt x="228" y="41"/>
                </a:lnTo>
                <a:lnTo>
                  <a:pt x="224" y="40"/>
                </a:lnTo>
                <a:lnTo>
                  <a:pt x="224" y="40"/>
                </a:lnTo>
                <a:lnTo>
                  <a:pt x="220" y="40"/>
                </a:lnTo>
                <a:lnTo>
                  <a:pt x="216" y="42"/>
                </a:lnTo>
                <a:lnTo>
                  <a:pt x="206" y="47"/>
                </a:lnTo>
                <a:lnTo>
                  <a:pt x="206" y="47"/>
                </a:lnTo>
                <a:lnTo>
                  <a:pt x="197" y="51"/>
                </a:lnTo>
                <a:lnTo>
                  <a:pt x="188" y="55"/>
                </a:lnTo>
                <a:lnTo>
                  <a:pt x="178" y="57"/>
                </a:lnTo>
                <a:lnTo>
                  <a:pt x="168" y="58"/>
                </a:lnTo>
                <a:lnTo>
                  <a:pt x="168" y="58"/>
                </a:lnTo>
                <a:lnTo>
                  <a:pt x="158" y="57"/>
                </a:lnTo>
                <a:lnTo>
                  <a:pt x="149" y="55"/>
                </a:lnTo>
                <a:lnTo>
                  <a:pt x="140" y="51"/>
                </a:lnTo>
                <a:lnTo>
                  <a:pt x="133" y="47"/>
                </a:lnTo>
                <a:lnTo>
                  <a:pt x="133" y="47"/>
                </a:lnTo>
                <a:lnTo>
                  <a:pt x="121" y="42"/>
                </a:lnTo>
                <a:lnTo>
                  <a:pt x="116" y="41"/>
                </a:lnTo>
                <a:lnTo>
                  <a:pt x="111" y="40"/>
                </a:lnTo>
                <a:lnTo>
                  <a:pt x="111" y="40"/>
                </a:lnTo>
                <a:lnTo>
                  <a:pt x="108" y="40"/>
                </a:lnTo>
                <a:lnTo>
                  <a:pt x="104" y="42"/>
                </a:lnTo>
                <a:lnTo>
                  <a:pt x="94" y="47"/>
                </a:lnTo>
                <a:lnTo>
                  <a:pt x="94" y="47"/>
                </a:lnTo>
                <a:lnTo>
                  <a:pt x="85" y="51"/>
                </a:lnTo>
                <a:lnTo>
                  <a:pt x="76" y="55"/>
                </a:lnTo>
                <a:lnTo>
                  <a:pt x="67" y="57"/>
                </a:lnTo>
                <a:lnTo>
                  <a:pt x="56" y="58"/>
                </a:lnTo>
                <a:lnTo>
                  <a:pt x="56" y="58"/>
                </a:lnTo>
                <a:lnTo>
                  <a:pt x="46" y="57"/>
                </a:lnTo>
                <a:lnTo>
                  <a:pt x="37" y="55"/>
                </a:lnTo>
                <a:lnTo>
                  <a:pt x="28" y="51"/>
                </a:lnTo>
                <a:lnTo>
                  <a:pt x="20" y="47"/>
                </a:lnTo>
                <a:lnTo>
                  <a:pt x="20" y="47"/>
                </a:lnTo>
                <a:lnTo>
                  <a:pt x="9" y="42"/>
                </a:lnTo>
                <a:lnTo>
                  <a:pt x="4" y="41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lnTo>
                  <a:pt x="10" y="1"/>
                </a:lnTo>
                <a:lnTo>
                  <a:pt x="20" y="3"/>
                </a:lnTo>
                <a:lnTo>
                  <a:pt x="29" y="7"/>
                </a:lnTo>
                <a:lnTo>
                  <a:pt x="38" y="11"/>
                </a:lnTo>
                <a:lnTo>
                  <a:pt x="38" y="11"/>
                </a:lnTo>
                <a:lnTo>
                  <a:pt x="48" y="16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60" y="17"/>
                </a:lnTo>
                <a:lnTo>
                  <a:pt x="66" y="16"/>
                </a:lnTo>
                <a:lnTo>
                  <a:pt x="76" y="11"/>
                </a:lnTo>
                <a:lnTo>
                  <a:pt x="76" y="11"/>
                </a:lnTo>
                <a:lnTo>
                  <a:pt x="85" y="7"/>
                </a:lnTo>
                <a:lnTo>
                  <a:pt x="92" y="3"/>
                </a:lnTo>
                <a:lnTo>
                  <a:pt x="102" y="1"/>
                </a:lnTo>
                <a:lnTo>
                  <a:pt x="111" y="0"/>
                </a:lnTo>
                <a:lnTo>
                  <a:pt x="111" y="0"/>
                </a:lnTo>
                <a:lnTo>
                  <a:pt x="122" y="1"/>
                </a:lnTo>
                <a:lnTo>
                  <a:pt x="133" y="3"/>
                </a:lnTo>
                <a:lnTo>
                  <a:pt x="141" y="7"/>
                </a:lnTo>
                <a:lnTo>
                  <a:pt x="149" y="11"/>
                </a:lnTo>
                <a:lnTo>
                  <a:pt x="149" y="11"/>
                </a:lnTo>
                <a:lnTo>
                  <a:pt x="159" y="16"/>
                </a:lnTo>
                <a:lnTo>
                  <a:pt x="164" y="18"/>
                </a:lnTo>
                <a:lnTo>
                  <a:pt x="168" y="18"/>
                </a:lnTo>
                <a:lnTo>
                  <a:pt x="168" y="18"/>
                </a:lnTo>
                <a:lnTo>
                  <a:pt x="173" y="17"/>
                </a:lnTo>
                <a:lnTo>
                  <a:pt x="177" y="16"/>
                </a:lnTo>
                <a:lnTo>
                  <a:pt x="188" y="10"/>
                </a:lnTo>
                <a:lnTo>
                  <a:pt x="188" y="10"/>
                </a:lnTo>
                <a:lnTo>
                  <a:pt x="196" y="7"/>
                </a:lnTo>
                <a:lnTo>
                  <a:pt x="205" y="3"/>
                </a:lnTo>
                <a:lnTo>
                  <a:pt x="214" y="1"/>
                </a:lnTo>
                <a:lnTo>
                  <a:pt x="224" y="0"/>
                </a:lnTo>
                <a:lnTo>
                  <a:pt x="224" y="0"/>
                </a:lnTo>
                <a:lnTo>
                  <a:pt x="234" y="1"/>
                </a:lnTo>
                <a:lnTo>
                  <a:pt x="244" y="3"/>
                </a:lnTo>
                <a:lnTo>
                  <a:pt x="254" y="8"/>
                </a:lnTo>
                <a:lnTo>
                  <a:pt x="262" y="11"/>
                </a:lnTo>
                <a:lnTo>
                  <a:pt x="262" y="11"/>
                </a:lnTo>
                <a:lnTo>
                  <a:pt x="272" y="16"/>
                </a:lnTo>
                <a:lnTo>
                  <a:pt x="276" y="18"/>
                </a:lnTo>
                <a:lnTo>
                  <a:pt x="280" y="18"/>
                </a:lnTo>
                <a:lnTo>
                  <a:pt x="280" y="18"/>
                </a:lnTo>
                <a:lnTo>
                  <a:pt x="284" y="17"/>
                </a:lnTo>
                <a:lnTo>
                  <a:pt x="290" y="16"/>
                </a:lnTo>
                <a:lnTo>
                  <a:pt x="301" y="10"/>
                </a:lnTo>
                <a:lnTo>
                  <a:pt x="301" y="10"/>
                </a:lnTo>
                <a:lnTo>
                  <a:pt x="308" y="7"/>
                </a:lnTo>
                <a:lnTo>
                  <a:pt x="317" y="3"/>
                </a:lnTo>
                <a:lnTo>
                  <a:pt x="326" y="1"/>
                </a:lnTo>
                <a:lnTo>
                  <a:pt x="335" y="0"/>
                </a:lnTo>
                <a:lnTo>
                  <a:pt x="335" y="0"/>
                </a:lnTo>
                <a:lnTo>
                  <a:pt x="346" y="1"/>
                </a:lnTo>
                <a:lnTo>
                  <a:pt x="356" y="3"/>
                </a:lnTo>
                <a:lnTo>
                  <a:pt x="366" y="8"/>
                </a:lnTo>
                <a:lnTo>
                  <a:pt x="375" y="11"/>
                </a:lnTo>
                <a:lnTo>
                  <a:pt x="375" y="11"/>
                </a:lnTo>
                <a:lnTo>
                  <a:pt x="384" y="16"/>
                </a:lnTo>
                <a:lnTo>
                  <a:pt x="389" y="18"/>
                </a:lnTo>
                <a:lnTo>
                  <a:pt x="392" y="18"/>
                </a:lnTo>
                <a:lnTo>
                  <a:pt x="392" y="18"/>
                </a:lnTo>
                <a:lnTo>
                  <a:pt x="396" y="17"/>
                </a:lnTo>
                <a:lnTo>
                  <a:pt x="402" y="16"/>
                </a:lnTo>
                <a:lnTo>
                  <a:pt x="414" y="10"/>
                </a:lnTo>
                <a:lnTo>
                  <a:pt x="414" y="10"/>
                </a:lnTo>
                <a:lnTo>
                  <a:pt x="430" y="3"/>
                </a:lnTo>
                <a:lnTo>
                  <a:pt x="439" y="1"/>
                </a:lnTo>
                <a:lnTo>
                  <a:pt x="448" y="0"/>
                </a:lnTo>
                <a:lnTo>
                  <a:pt x="448" y="0"/>
                </a:lnTo>
                <a:lnTo>
                  <a:pt x="460" y="1"/>
                </a:lnTo>
                <a:lnTo>
                  <a:pt x="471" y="4"/>
                </a:lnTo>
                <a:lnTo>
                  <a:pt x="481" y="8"/>
                </a:lnTo>
                <a:lnTo>
                  <a:pt x="490" y="12"/>
                </a:lnTo>
                <a:lnTo>
                  <a:pt x="490" y="12"/>
                </a:lnTo>
                <a:lnTo>
                  <a:pt x="498" y="16"/>
                </a:lnTo>
                <a:lnTo>
                  <a:pt x="503" y="18"/>
                </a:lnTo>
                <a:lnTo>
                  <a:pt x="503" y="18"/>
                </a:lnTo>
                <a:lnTo>
                  <a:pt x="513" y="18"/>
                </a:lnTo>
                <a:lnTo>
                  <a:pt x="520" y="17"/>
                </a:lnTo>
                <a:lnTo>
                  <a:pt x="523" y="15"/>
                </a:lnTo>
                <a:lnTo>
                  <a:pt x="526" y="13"/>
                </a:lnTo>
                <a:lnTo>
                  <a:pt x="526" y="13"/>
                </a:lnTo>
                <a:lnTo>
                  <a:pt x="531" y="8"/>
                </a:lnTo>
                <a:lnTo>
                  <a:pt x="538" y="4"/>
                </a:lnTo>
                <a:lnTo>
                  <a:pt x="547" y="1"/>
                </a:lnTo>
                <a:lnTo>
                  <a:pt x="559" y="0"/>
                </a:lnTo>
                <a:lnTo>
                  <a:pt x="559" y="40"/>
                </a:lnTo>
                <a:lnTo>
                  <a:pt x="559" y="40"/>
                </a:lnTo>
                <a:lnTo>
                  <a:pt x="555" y="40"/>
                </a:lnTo>
                <a:lnTo>
                  <a:pt x="555" y="40"/>
                </a:lnTo>
                <a:lnTo>
                  <a:pt x="553" y="41"/>
                </a:lnTo>
                <a:lnTo>
                  <a:pt x="553" y="41"/>
                </a:lnTo>
                <a:lnTo>
                  <a:pt x="545" y="49"/>
                </a:lnTo>
                <a:lnTo>
                  <a:pt x="540" y="51"/>
                </a:lnTo>
                <a:lnTo>
                  <a:pt x="535" y="54"/>
                </a:lnTo>
                <a:lnTo>
                  <a:pt x="529" y="56"/>
                </a:lnTo>
                <a:lnTo>
                  <a:pt x="521" y="57"/>
                </a:lnTo>
                <a:lnTo>
                  <a:pt x="503" y="58"/>
                </a:lnTo>
                <a:lnTo>
                  <a:pt x="503" y="58"/>
                </a:lnTo>
                <a:close/>
                <a:moveTo>
                  <a:pt x="555" y="40"/>
                </a:moveTo>
                <a:lnTo>
                  <a:pt x="555" y="40"/>
                </a:lnTo>
                <a:lnTo>
                  <a:pt x="555" y="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3;p2"/>
          <p:cNvSpPr/>
          <p:nvPr/>
        </p:nvSpPr>
        <p:spPr>
          <a:xfrm rot="12770">
            <a:off x="9810029" y="58481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8" name="Google Shape;14;p2"/>
          <p:cNvSpPr/>
          <p:nvPr/>
        </p:nvSpPr>
        <p:spPr>
          <a:xfrm rot="12770">
            <a:off x="10232768" y="26601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9" name="Google Shape;13;p2"/>
          <p:cNvSpPr/>
          <p:nvPr/>
        </p:nvSpPr>
        <p:spPr>
          <a:xfrm rot="12770">
            <a:off x="11114548" y="3154228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20" name="Google Shape;13;p2"/>
          <p:cNvSpPr/>
          <p:nvPr/>
        </p:nvSpPr>
        <p:spPr>
          <a:xfrm rot="12770">
            <a:off x="5683979" y="968367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25497" y="3137209"/>
            <a:ext cx="30188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综合练习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ldLvl="0" animBg="1"/>
      <p:bldP spid="13" grpId="0" bldLvl="0" animBg="1"/>
      <p:bldP spid="14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275590" y="426720"/>
            <a:ext cx="5943600" cy="6858000"/>
          </a:xfrm>
          <a:prstGeom prst="rect">
            <a:avLst/>
          </a:prstGeom>
        </p:spPr>
      </p:pic>
      <p:sp>
        <p:nvSpPr>
          <p:cNvPr id="4" name="Graphic 2774"/>
          <p:cNvSpPr/>
          <p:nvPr/>
        </p:nvSpPr>
        <p:spPr>
          <a:xfrm flipH="1">
            <a:off x="3319843" y="837353"/>
            <a:ext cx="4097209" cy="5012074"/>
          </a:xfrm>
          <a:custGeom>
            <a:avLst/>
            <a:gdLst>
              <a:gd name="connsiteX0" fmla="*/ 0 w 7258050"/>
              <a:gd name="connsiteY0" fmla="*/ 4352925 h 4343400"/>
              <a:gd name="connsiteX1" fmla="*/ 2524125 w 7258050"/>
              <a:gd name="connsiteY1" fmla="*/ 3067050 h 4343400"/>
              <a:gd name="connsiteX2" fmla="*/ 3933825 w 7258050"/>
              <a:gd name="connsiteY2" fmla="*/ 2286000 h 4343400"/>
              <a:gd name="connsiteX3" fmla="*/ 4343400 w 7258050"/>
              <a:gd name="connsiteY3" fmla="*/ 2381250 h 4343400"/>
              <a:gd name="connsiteX4" fmla="*/ 4905375 w 7258050"/>
              <a:gd name="connsiteY4" fmla="*/ 2028825 h 4343400"/>
              <a:gd name="connsiteX5" fmla="*/ 5657850 w 7258050"/>
              <a:gd name="connsiteY5" fmla="*/ 1343025 h 4343400"/>
              <a:gd name="connsiteX6" fmla="*/ 6010275 w 7258050"/>
              <a:gd name="connsiteY6" fmla="*/ 1409700 h 4343400"/>
              <a:gd name="connsiteX7" fmla="*/ 7258050 w 7258050"/>
              <a:gd name="connsiteY7" fmla="*/ 0 h 4343400"/>
              <a:gd name="connsiteX0-1" fmla="*/ 0 w 7632944"/>
              <a:gd name="connsiteY0-2" fmla="*/ 4531153 h 4531153"/>
              <a:gd name="connsiteX1-3" fmla="*/ 2899019 w 7632944"/>
              <a:gd name="connsiteY1-4" fmla="*/ 3067050 h 4531153"/>
              <a:gd name="connsiteX2-5" fmla="*/ 4308719 w 7632944"/>
              <a:gd name="connsiteY2-6" fmla="*/ 2286000 h 4531153"/>
              <a:gd name="connsiteX3-7" fmla="*/ 4718294 w 7632944"/>
              <a:gd name="connsiteY3-8" fmla="*/ 2381250 h 4531153"/>
              <a:gd name="connsiteX4-9" fmla="*/ 5280269 w 7632944"/>
              <a:gd name="connsiteY4-10" fmla="*/ 2028825 h 4531153"/>
              <a:gd name="connsiteX5-11" fmla="*/ 6032744 w 7632944"/>
              <a:gd name="connsiteY5-12" fmla="*/ 1343025 h 4531153"/>
              <a:gd name="connsiteX6-13" fmla="*/ 6385169 w 7632944"/>
              <a:gd name="connsiteY6-14" fmla="*/ 1409700 h 4531153"/>
              <a:gd name="connsiteX7-15" fmla="*/ 7632944 w 7632944"/>
              <a:gd name="connsiteY7-16" fmla="*/ 0 h 4531153"/>
              <a:gd name="connsiteX0-17" fmla="*/ 0 w 5502400"/>
              <a:gd name="connsiteY0-18" fmla="*/ 4730159 h 4730159"/>
              <a:gd name="connsiteX1-19" fmla="*/ 768475 w 5502400"/>
              <a:gd name="connsiteY1-20" fmla="*/ 3067050 h 4730159"/>
              <a:gd name="connsiteX2-21" fmla="*/ 2178175 w 5502400"/>
              <a:gd name="connsiteY2-22" fmla="*/ 2286000 h 4730159"/>
              <a:gd name="connsiteX3-23" fmla="*/ 2587750 w 5502400"/>
              <a:gd name="connsiteY3-24" fmla="*/ 2381250 h 4730159"/>
              <a:gd name="connsiteX4-25" fmla="*/ 3149725 w 5502400"/>
              <a:gd name="connsiteY4-26" fmla="*/ 2028825 h 4730159"/>
              <a:gd name="connsiteX5-27" fmla="*/ 3902200 w 5502400"/>
              <a:gd name="connsiteY5-28" fmla="*/ 1343025 h 4730159"/>
              <a:gd name="connsiteX6-29" fmla="*/ 4254625 w 5502400"/>
              <a:gd name="connsiteY6-30" fmla="*/ 1409700 h 4730159"/>
              <a:gd name="connsiteX7-31" fmla="*/ 5502400 w 5502400"/>
              <a:gd name="connsiteY7-32" fmla="*/ 0 h 4730159"/>
              <a:gd name="connsiteX0-33" fmla="*/ 0 w 5502400"/>
              <a:gd name="connsiteY0-34" fmla="*/ 4730159 h 4730159"/>
              <a:gd name="connsiteX1-35" fmla="*/ 1306965 w 5502400"/>
              <a:gd name="connsiteY1-36" fmla="*/ 3945022 h 4730159"/>
              <a:gd name="connsiteX2-37" fmla="*/ 2178175 w 5502400"/>
              <a:gd name="connsiteY2-38" fmla="*/ 2286000 h 4730159"/>
              <a:gd name="connsiteX3-39" fmla="*/ 2587750 w 5502400"/>
              <a:gd name="connsiteY3-40" fmla="*/ 2381250 h 4730159"/>
              <a:gd name="connsiteX4-41" fmla="*/ 3149725 w 5502400"/>
              <a:gd name="connsiteY4-42" fmla="*/ 2028825 h 4730159"/>
              <a:gd name="connsiteX5-43" fmla="*/ 3902200 w 5502400"/>
              <a:gd name="connsiteY5-44" fmla="*/ 1343025 h 4730159"/>
              <a:gd name="connsiteX6-45" fmla="*/ 4254625 w 5502400"/>
              <a:gd name="connsiteY6-46" fmla="*/ 1409700 h 4730159"/>
              <a:gd name="connsiteX7-47" fmla="*/ 5502400 w 5502400"/>
              <a:gd name="connsiteY7-48" fmla="*/ 0 h 4730159"/>
              <a:gd name="connsiteX0-49" fmla="*/ 0 w 5502400"/>
              <a:gd name="connsiteY0-50" fmla="*/ 4730159 h 4730159"/>
              <a:gd name="connsiteX1-51" fmla="*/ 1306965 w 5502400"/>
              <a:gd name="connsiteY1-52" fmla="*/ 3945022 h 4730159"/>
              <a:gd name="connsiteX2-53" fmla="*/ 2505951 w 5502400"/>
              <a:gd name="connsiteY2-54" fmla="*/ 2625482 h 4730159"/>
              <a:gd name="connsiteX3-55" fmla="*/ 2587750 w 5502400"/>
              <a:gd name="connsiteY3-56" fmla="*/ 2381250 h 4730159"/>
              <a:gd name="connsiteX4-57" fmla="*/ 3149725 w 5502400"/>
              <a:gd name="connsiteY4-58" fmla="*/ 2028825 h 4730159"/>
              <a:gd name="connsiteX5-59" fmla="*/ 3902200 w 5502400"/>
              <a:gd name="connsiteY5-60" fmla="*/ 1343025 h 4730159"/>
              <a:gd name="connsiteX6-61" fmla="*/ 4254625 w 5502400"/>
              <a:gd name="connsiteY6-62" fmla="*/ 1409700 h 4730159"/>
              <a:gd name="connsiteX7-63" fmla="*/ 5502400 w 5502400"/>
              <a:gd name="connsiteY7-64" fmla="*/ 0 h 4730159"/>
              <a:gd name="connsiteX0-65" fmla="*/ 0 w 5502400"/>
              <a:gd name="connsiteY0-66" fmla="*/ 4730159 h 4730159"/>
              <a:gd name="connsiteX1-67" fmla="*/ 1306965 w 5502400"/>
              <a:gd name="connsiteY1-68" fmla="*/ 3945022 h 4730159"/>
              <a:gd name="connsiteX2-69" fmla="*/ 2505951 w 5502400"/>
              <a:gd name="connsiteY2-70" fmla="*/ 2625482 h 4730159"/>
              <a:gd name="connsiteX3-71" fmla="*/ 2587750 w 5502400"/>
              <a:gd name="connsiteY3-72" fmla="*/ 2381250 h 4730159"/>
              <a:gd name="connsiteX4-73" fmla="*/ 3512620 w 5502400"/>
              <a:gd name="connsiteY4-74" fmla="*/ 2157595 h 4730159"/>
              <a:gd name="connsiteX5-75" fmla="*/ 3902200 w 5502400"/>
              <a:gd name="connsiteY5-76" fmla="*/ 1343025 h 4730159"/>
              <a:gd name="connsiteX6-77" fmla="*/ 4254625 w 5502400"/>
              <a:gd name="connsiteY6-78" fmla="*/ 1409700 h 4730159"/>
              <a:gd name="connsiteX7-79" fmla="*/ 5502400 w 5502400"/>
              <a:gd name="connsiteY7-80" fmla="*/ 0 h 4730159"/>
              <a:gd name="connsiteX0-81" fmla="*/ 0 w 5502400"/>
              <a:gd name="connsiteY0-82" fmla="*/ 4730159 h 4730159"/>
              <a:gd name="connsiteX1-83" fmla="*/ 1306965 w 5502400"/>
              <a:gd name="connsiteY1-84" fmla="*/ 3945022 h 4730159"/>
              <a:gd name="connsiteX2-85" fmla="*/ 2505951 w 5502400"/>
              <a:gd name="connsiteY2-86" fmla="*/ 2625482 h 4730159"/>
              <a:gd name="connsiteX3-87" fmla="*/ 2587750 w 5502400"/>
              <a:gd name="connsiteY3-88" fmla="*/ 2381250 h 4730159"/>
              <a:gd name="connsiteX4-89" fmla="*/ 3512620 w 5502400"/>
              <a:gd name="connsiteY4-90" fmla="*/ 2157595 h 4730159"/>
              <a:gd name="connsiteX5-91" fmla="*/ 3902200 w 5502400"/>
              <a:gd name="connsiteY5-92" fmla="*/ 1343025 h 4730159"/>
              <a:gd name="connsiteX6-93" fmla="*/ 4816527 w 5502400"/>
              <a:gd name="connsiteY6-94" fmla="*/ 882918 h 4730159"/>
              <a:gd name="connsiteX7-95" fmla="*/ 5502400 w 5502400"/>
              <a:gd name="connsiteY7-96" fmla="*/ 0 h 4730159"/>
              <a:gd name="connsiteX0-97" fmla="*/ 0 w 5502400"/>
              <a:gd name="connsiteY0-98" fmla="*/ 4730159 h 4730159"/>
              <a:gd name="connsiteX1-99" fmla="*/ 1306965 w 5502400"/>
              <a:gd name="connsiteY1-100" fmla="*/ 3945022 h 4730159"/>
              <a:gd name="connsiteX2-101" fmla="*/ 2505951 w 5502400"/>
              <a:gd name="connsiteY2-102" fmla="*/ 2625482 h 4730159"/>
              <a:gd name="connsiteX3-103" fmla="*/ 2587750 w 5502400"/>
              <a:gd name="connsiteY3-104" fmla="*/ 2381250 h 4730159"/>
              <a:gd name="connsiteX4-105" fmla="*/ 3512620 w 5502400"/>
              <a:gd name="connsiteY4-106" fmla="*/ 2157595 h 4730159"/>
              <a:gd name="connsiteX5-107" fmla="*/ 4335333 w 5502400"/>
              <a:gd name="connsiteY5-108" fmla="*/ 886480 h 4730159"/>
              <a:gd name="connsiteX6-109" fmla="*/ 4816527 w 5502400"/>
              <a:gd name="connsiteY6-110" fmla="*/ 882918 h 4730159"/>
              <a:gd name="connsiteX7-111" fmla="*/ 5502400 w 5502400"/>
              <a:gd name="connsiteY7-112" fmla="*/ 0 h 4730159"/>
              <a:gd name="connsiteX0-113" fmla="*/ 0 w 5502400"/>
              <a:gd name="connsiteY0-114" fmla="*/ 4730159 h 4730159"/>
              <a:gd name="connsiteX1-115" fmla="*/ 1306965 w 5502400"/>
              <a:gd name="connsiteY1-116" fmla="*/ 3945022 h 4730159"/>
              <a:gd name="connsiteX2-117" fmla="*/ 2505951 w 5502400"/>
              <a:gd name="connsiteY2-118" fmla="*/ 2625482 h 4730159"/>
              <a:gd name="connsiteX3-119" fmla="*/ 2587750 w 5502400"/>
              <a:gd name="connsiteY3-120" fmla="*/ 2381250 h 4730159"/>
              <a:gd name="connsiteX4-121" fmla="*/ 3617977 w 5502400"/>
              <a:gd name="connsiteY4-122" fmla="*/ 2344895 h 4730159"/>
              <a:gd name="connsiteX5-123" fmla="*/ 4335333 w 5502400"/>
              <a:gd name="connsiteY5-124" fmla="*/ 886480 h 4730159"/>
              <a:gd name="connsiteX6-125" fmla="*/ 4816527 w 5502400"/>
              <a:gd name="connsiteY6-126" fmla="*/ 882918 h 4730159"/>
              <a:gd name="connsiteX7-127" fmla="*/ 5502400 w 5502400"/>
              <a:gd name="connsiteY7-128" fmla="*/ 0 h 4730159"/>
              <a:gd name="connsiteX0-129" fmla="*/ 0 w 5502400"/>
              <a:gd name="connsiteY0-130" fmla="*/ 4730159 h 4730159"/>
              <a:gd name="connsiteX1-131" fmla="*/ 1306965 w 5502400"/>
              <a:gd name="connsiteY1-132" fmla="*/ 3945022 h 4730159"/>
              <a:gd name="connsiteX2-133" fmla="*/ 2505951 w 5502400"/>
              <a:gd name="connsiteY2-134" fmla="*/ 2625482 h 4730159"/>
              <a:gd name="connsiteX3-135" fmla="*/ 3184771 w 5502400"/>
              <a:gd name="connsiteY3-136" fmla="*/ 2568551 h 4730159"/>
              <a:gd name="connsiteX4-137" fmla="*/ 3617977 w 5502400"/>
              <a:gd name="connsiteY4-138" fmla="*/ 2344895 h 4730159"/>
              <a:gd name="connsiteX5-139" fmla="*/ 4335333 w 5502400"/>
              <a:gd name="connsiteY5-140" fmla="*/ 886480 h 4730159"/>
              <a:gd name="connsiteX6-141" fmla="*/ 4816527 w 5502400"/>
              <a:gd name="connsiteY6-142" fmla="*/ 882918 h 4730159"/>
              <a:gd name="connsiteX7-143" fmla="*/ 5502400 w 5502400"/>
              <a:gd name="connsiteY7-144" fmla="*/ 0 h 4730159"/>
              <a:gd name="connsiteX0-145" fmla="*/ 0 w 5502400"/>
              <a:gd name="connsiteY0-146" fmla="*/ 4730159 h 4730159"/>
              <a:gd name="connsiteX1-147" fmla="*/ 1306965 w 5502400"/>
              <a:gd name="connsiteY1-148" fmla="*/ 3945022 h 4730159"/>
              <a:gd name="connsiteX2-149" fmla="*/ 2974203 w 5502400"/>
              <a:gd name="connsiteY2-150" fmla="*/ 3046908 h 4730159"/>
              <a:gd name="connsiteX3-151" fmla="*/ 3184771 w 5502400"/>
              <a:gd name="connsiteY3-152" fmla="*/ 2568551 h 4730159"/>
              <a:gd name="connsiteX4-153" fmla="*/ 3617977 w 5502400"/>
              <a:gd name="connsiteY4-154" fmla="*/ 2344895 h 4730159"/>
              <a:gd name="connsiteX5-155" fmla="*/ 4335333 w 5502400"/>
              <a:gd name="connsiteY5-156" fmla="*/ 886480 h 4730159"/>
              <a:gd name="connsiteX6-157" fmla="*/ 4816527 w 5502400"/>
              <a:gd name="connsiteY6-158" fmla="*/ 882918 h 4730159"/>
              <a:gd name="connsiteX7-159" fmla="*/ 5502400 w 5502400"/>
              <a:gd name="connsiteY7-160" fmla="*/ 0 h 4730159"/>
              <a:gd name="connsiteX0-161" fmla="*/ 0 w 5502400"/>
              <a:gd name="connsiteY0-162" fmla="*/ 4730159 h 4730159"/>
              <a:gd name="connsiteX1-163" fmla="*/ 2196643 w 5502400"/>
              <a:gd name="connsiteY1-164" fmla="*/ 4003554 h 4730159"/>
              <a:gd name="connsiteX2-165" fmla="*/ 2974203 w 5502400"/>
              <a:gd name="connsiteY2-166" fmla="*/ 3046908 h 4730159"/>
              <a:gd name="connsiteX3-167" fmla="*/ 3184771 w 5502400"/>
              <a:gd name="connsiteY3-168" fmla="*/ 2568551 h 4730159"/>
              <a:gd name="connsiteX4-169" fmla="*/ 3617977 w 5502400"/>
              <a:gd name="connsiteY4-170" fmla="*/ 2344895 h 4730159"/>
              <a:gd name="connsiteX5-171" fmla="*/ 4335333 w 5502400"/>
              <a:gd name="connsiteY5-172" fmla="*/ 886480 h 4730159"/>
              <a:gd name="connsiteX6-173" fmla="*/ 4816527 w 5502400"/>
              <a:gd name="connsiteY6-174" fmla="*/ 882918 h 4730159"/>
              <a:gd name="connsiteX7-175" fmla="*/ 5502400 w 5502400"/>
              <a:gd name="connsiteY7-176" fmla="*/ 0 h 4730159"/>
              <a:gd name="connsiteX0-177" fmla="*/ 0 w 5291686"/>
              <a:gd name="connsiteY0-178" fmla="*/ 4823809 h 4823809"/>
              <a:gd name="connsiteX1-179" fmla="*/ 1985929 w 5291686"/>
              <a:gd name="connsiteY1-180" fmla="*/ 4003554 h 4823809"/>
              <a:gd name="connsiteX2-181" fmla="*/ 2763489 w 5291686"/>
              <a:gd name="connsiteY2-182" fmla="*/ 3046908 h 4823809"/>
              <a:gd name="connsiteX3-183" fmla="*/ 2974057 w 5291686"/>
              <a:gd name="connsiteY3-184" fmla="*/ 2568551 h 4823809"/>
              <a:gd name="connsiteX4-185" fmla="*/ 3407263 w 5291686"/>
              <a:gd name="connsiteY4-186" fmla="*/ 2344895 h 4823809"/>
              <a:gd name="connsiteX5-187" fmla="*/ 4124619 w 5291686"/>
              <a:gd name="connsiteY5-188" fmla="*/ 886480 h 4823809"/>
              <a:gd name="connsiteX6-189" fmla="*/ 4605813 w 5291686"/>
              <a:gd name="connsiteY6-190" fmla="*/ 882918 h 4823809"/>
              <a:gd name="connsiteX7-191" fmla="*/ 5291686 w 5291686"/>
              <a:gd name="connsiteY7-192" fmla="*/ 0 h 4823809"/>
              <a:gd name="connsiteX0-193" fmla="*/ 0 w 5198036"/>
              <a:gd name="connsiteY0-194" fmla="*/ 4812103 h 4812103"/>
              <a:gd name="connsiteX1-195" fmla="*/ 1985929 w 5198036"/>
              <a:gd name="connsiteY1-196" fmla="*/ 3991848 h 4812103"/>
              <a:gd name="connsiteX2-197" fmla="*/ 2763489 w 5198036"/>
              <a:gd name="connsiteY2-198" fmla="*/ 3035202 h 4812103"/>
              <a:gd name="connsiteX3-199" fmla="*/ 2974057 w 5198036"/>
              <a:gd name="connsiteY3-200" fmla="*/ 2556845 h 4812103"/>
              <a:gd name="connsiteX4-201" fmla="*/ 3407263 w 5198036"/>
              <a:gd name="connsiteY4-202" fmla="*/ 2333189 h 4812103"/>
              <a:gd name="connsiteX5-203" fmla="*/ 4124619 w 5198036"/>
              <a:gd name="connsiteY5-204" fmla="*/ 874774 h 4812103"/>
              <a:gd name="connsiteX6-205" fmla="*/ 4605813 w 5198036"/>
              <a:gd name="connsiteY6-206" fmla="*/ 871212 h 4812103"/>
              <a:gd name="connsiteX7-207" fmla="*/ 5198036 w 5198036"/>
              <a:gd name="connsiteY7-208" fmla="*/ 0 h 4812103"/>
              <a:gd name="connsiteX0-209" fmla="*/ 0 w 5198036"/>
              <a:gd name="connsiteY0-210" fmla="*/ 4812103 h 4812103"/>
              <a:gd name="connsiteX1-211" fmla="*/ 1985929 w 5198036"/>
              <a:gd name="connsiteY1-212" fmla="*/ 3991848 h 4812103"/>
              <a:gd name="connsiteX2-213" fmla="*/ 2763489 w 5198036"/>
              <a:gd name="connsiteY2-214" fmla="*/ 3035202 h 4812103"/>
              <a:gd name="connsiteX3-215" fmla="*/ 2974057 w 5198036"/>
              <a:gd name="connsiteY3-216" fmla="*/ 2556845 h 4812103"/>
              <a:gd name="connsiteX4-217" fmla="*/ 3711627 w 5198036"/>
              <a:gd name="connsiteY4-218" fmla="*/ 2169301 h 4812103"/>
              <a:gd name="connsiteX5-219" fmla="*/ 4124619 w 5198036"/>
              <a:gd name="connsiteY5-220" fmla="*/ 874774 h 4812103"/>
              <a:gd name="connsiteX6-221" fmla="*/ 4605813 w 5198036"/>
              <a:gd name="connsiteY6-222" fmla="*/ 871212 h 4812103"/>
              <a:gd name="connsiteX7-223" fmla="*/ 5198036 w 5198036"/>
              <a:gd name="connsiteY7-224" fmla="*/ 0 h 4812103"/>
              <a:gd name="connsiteX0-225" fmla="*/ 0 w 5198036"/>
              <a:gd name="connsiteY0-226" fmla="*/ 4812103 h 4812103"/>
              <a:gd name="connsiteX1-227" fmla="*/ 1985929 w 5198036"/>
              <a:gd name="connsiteY1-228" fmla="*/ 3991848 h 4812103"/>
              <a:gd name="connsiteX2-229" fmla="*/ 2763489 w 5198036"/>
              <a:gd name="connsiteY2-230" fmla="*/ 3035202 h 4812103"/>
              <a:gd name="connsiteX3-231" fmla="*/ 3126238 w 5198036"/>
              <a:gd name="connsiteY3-232" fmla="*/ 2369544 h 4812103"/>
              <a:gd name="connsiteX4-233" fmla="*/ 3711627 w 5198036"/>
              <a:gd name="connsiteY4-234" fmla="*/ 2169301 h 4812103"/>
              <a:gd name="connsiteX5-235" fmla="*/ 4124619 w 5198036"/>
              <a:gd name="connsiteY5-236" fmla="*/ 874774 h 4812103"/>
              <a:gd name="connsiteX6-237" fmla="*/ 4605813 w 5198036"/>
              <a:gd name="connsiteY6-238" fmla="*/ 871212 h 4812103"/>
              <a:gd name="connsiteX7-239" fmla="*/ 5198036 w 5198036"/>
              <a:gd name="connsiteY7-240" fmla="*/ 0 h 4812103"/>
              <a:gd name="connsiteX0-241" fmla="*/ 0 w 5198036"/>
              <a:gd name="connsiteY0-242" fmla="*/ 4812103 h 4812103"/>
              <a:gd name="connsiteX1-243" fmla="*/ 1985929 w 5198036"/>
              <a:gd name="connsiteY1-244" fmla="*/ 3991848 h 4812103"/>
              <a:gd name="connsiteX2-245" fmla="*/ 2950789 w 5198036"/>
              <a:gd name="connsiteY2-246" fmla="*/ 3082027 h 4812103"/>
              <a:gd name="connsiteX3-247" fmla="*/ 3126238 w 5198036"/>
              <a:gd name="connsiteY3-248" fmla="*/ 2369544 h 4812103"/>
              <a:gd name="connsiteX4-249" fmla="*/ 3711627 w 5198036"/>
              <a:gd name="connsiteY4-250" fmla="*/ 2169301 h 4812103"/>
              <a:gd name="connsiteX5-251" fmla="*/ 4124619 w 5198036"/>
              <a:gd name="connsiteY5-252" fmla="*/ 874774 h 4812103"/>
              <a:gd name="connsiteX6-253" fmla="*/ 4605813 w 5198036"/>
              <a:gd name="connsiteY6-254" fmla="*/ 871212 h 4812103"/>
              <a:gd name="connsiteX7-255" fmla="*/ 5198036 w 5198036"/>
              <a:gd name="connsiteY7-256" fmla="*/ 0 h 4812103"/>
              <a:gd name="connsiteX0-257" fmla="*/ 0 w 5198036"/>
              <a:gd name="connsiteY0-258" fmla="*/ 4812103 h 4812103"/>
              <a:gd name="connsiteX1-259" fmla="*/ 2220055 w 5198036"/>
              <a:gd name="connsiteY1-260" fmla="*/ 3968436 h 4812103"/>
              <a:gd name="connsiteX2-261" fmla="*/ 2950789 w 5198036"/>
              <a:gd name="connsiteY2-262" fmla="*/ 3082027 h 4812103"/>
              <a:gd name="connsiteX3-263" fmla="*/ 3126238 w 5198036"/>
              <a:gd name="connsiteY3-264" fmla="*/ 2369544 h 4812103"/>
              <a:gd name="connsiteX4-265" fmla="*/ 3711627 w 5198036"/>
              <a:gd name="connsiteY4-266" fmla="*/ 2169301 h 4812103"/>
              <a:gd name="connsiteX5-267" fmla="*/ 4124619 w 5198036"/>
              <a:gd name="connsiteY5-268" fmla="*/ 874774 h 4812103"/>
              <a:gd name="connsiteX6-269" fmla="*/ 4605813 w 5198036"/>
              <a:gd name="connsiteY6-270" fmla="*/ 871212 h 4812103"/>
              <a:gd name="connsiteX7-271" fmla="*/ 5198036 w 5198036"/>
              <a:gd name="connsiteY7-272" fmla="*/ 0 h 4812103"/>
              <a:gd name="connsiteX0-273" fmla="*/ 0 w 4390302"/>
              <a:gd name="connsiteY0-274" fmla="*/ 4800397 h 4800397"/>
              <a:gd name="connsiteX1-275" fmla="*/ 1412321 w 4390302"/>
              <a:gd name="connsiteY1-276" fmla="*/ 3968436 h 4800397"/>
              <a:gd name="connsiteX2-277" fmla="*/ 2143055 w 4390302"/>
              <a:gd name="connsiteY2-278" fmla="*/ 3082027 h 4800397"/>
              <a:gd name="connsiteX3-279" fmla="*/ 2318504 w 4390302"/>
              <a:gd name="connsiteY3-280" fmla="*/ 2369544 h 4800397"/>
              <a:gd name="connsiteX4-281" fmla="*/ 2903893 w 4390302"/>
              <a:gd name="connsiteY4-282" fmla="*/ 2169301 h 4800397"/>
              <a:gd name="connsiteX5-283" fmla="*/ 3316885 w 4390302"/>
              <a:gd name="connsiteY5-284" fmla="*/ 874774 h 4800397"/>
              <a:gd name="connsiteX6-285" fmla="*/ 3798079 w 4390302"/>
              <a:gd name="connsiteY6-286" fmla="*/ 871212 h 4800397"/>
              <a:gd name="connsiteX7-287" fmla="*/ 4390302 w 4390302"/>
              <a:gd name="connsiteY7-288" fmla="*/ 0 h 4800397"/>
              <a:gd name="connsiteX0-289" fmla="*/ 0 w 4390302"/>
              <a:gd name="connsiteY0-290" fmla="*/ 4800397 h 4800397"/>
              <a:gd name="connsiteX1-291" fmla="*/ 1412321 w 4390302"/>
              <a:gd name="connsiteY1-292" fmla="*/ 3968436 h 4800397"/>
              <a:gd name="connsiteX2-293" fmla="*/ 2143055 w 4390302"/>
              <a:gd name="connsiteY2-294" fmla="*/ 3082027 h 4800397"/>
              <a:gd name="connsiteX3-295" fmla="*/ 2295091 w 4390302"/>
              <a:gd name="connsiteY3-296" fmla="*/ 2217362 h 4800397"/>
              <a:gd name="connsiteX4-297" fmla="*/ 2903893 w 4390302"/>
              <a:gd name="connsiteY4-298" fmla="*/ 2169301 h 4800397"/>
              <a:gd name="connsiteX5-299" fmla="*/ 3316885 w 4390302"/>
              <a:gd name="connsiteY5-300" fmla="*/ 874774 h 4800397"/>
              <a:gd name="connsiteX6-301" fmla="*/ 3798079 w 4390302"/>
              <a:gd name="connsiteY6-302" fmla="*/ 871212 h 4800397"/>
              <a:gd name="connsiteX7-303" fmla="*/ 4390302 w 4390302"/>
              <a:gd name="connsiteY7-304" fmla="*/ 0 h 4800397"/>
              <a:gd name="connsiteX0-305" fmla="*/ 0 w 4390302"/>
              <a:gd name="connsiteY0-306" fmla="*/ 4800397 h 4800397"/>
              <a:gd name="connsiteX1-307" fmla="*/ 1084545 w 4390302"/>
              <a:gd name="connsiteY1-308" fmla="*/ 3710898 h 4800397"/>
              <a:gd name="connsiteX2-309" fmla="*/ 2143055 w 4390302"/>
              <a:gd name="connsiteY2-310" fmla="*/ 3082027 h 4800397"/>
              <a:gd name="connsiteX3-311" fmla="*/ 2295091 w 4390302"/>
              <a:gd name="connsiteY3-312" fmla="*/ 2217362 h 4800397"/>
              <a:gd name="connsiteX4-313" fmla="*/ 2903893 w 4390302"/>
              <a:gd name="connsiteY4-314" fmla="*/ 2169301 h 4800397"/>
              <a:gd name="connsiteX5-315" fmla="*/ 3316885 w 4390302"/>
              <a:gd name="connsiteY5-316" fmla="*/ 874774 h 4800397"/>
              <a:gd name="connsiteX6-317" fmla="*/ 3798079 w 4390302"/>
              <a:gd name="connsiteY6-318" fmla="*/ 871212 h 4800397"/>
              <a:gd name="connsiteX7-319" fmla="*/ 4390302 w 4390302"/>
              <a:gd name="connsiteY7-320" fmla="*/ 0 h 4800397"/>
              <a:gd name="connsiteX0-321" fmla="*/ 0 w 4390302"/>
              <a:gd name="connsiteY0-322" fmla="*/ 4800397 h 4800397"/>
              <a:gd name="connsiteX1-323" fmla="*/ 1084545 w 4390302"/>
              <a:gd name="connsiteY1-324" fmla="*/ 3710898 h 4800397"/>
              <a:gd name="connsiteX2-325" fmla="*/ 2143055 w 4390302"/>
              <a:gd name="connsiteY2-326" fmla="*/ 3082027 h 4800397"/>
              <a:gd name="connsiteX3-327" fmla="*/ 2356549 w 4390302"/>
              <a:gd name="connsiteY3-328" fmla="*/ 2524652 h 4800397"/>
              <a:gd name="connsiteX4-329" fmla="*/ 2903893 w 4390302"/>
              <a:gd name="connsiteY4-330" fmla="*/ 2169301 h 4800397"/>
              <a:gd name="connsiteX5-331" fmla="*/ 3316885 w 4390302"/>
              <a:gd name="connsiteY5-332" fmla="*/ 874774 h 4800397"/>
              <a:gd name="connsiteX6-333" fmla="*/ 3798079 w 4390302"/>
              <a:gd name="connsiteY6-334" fmla="*/ 871212 h 4800397"/>
              <a:gd name="connsiteX7-335" fmla="*/ 4390302 w 4390302"/>
              <a:gd name="connsiteY7-336" fmla="*/ 0 h 4800397"/>
              <a:gd name="connsiteX0-337" fmla="*/ 1213 w 3305757"/>
              <a:gd name="connsiteY0-338" fmla="*/ 4042415 h 4042415"/>
              <a:gd name="connsiteX1-339" fmla="*/ 0 w 3305757"/>
              <a:gd name="connsiteY1-340" fmla="*/ 3710898 h 4042415"/>
              <a:gd name="connsiteX2-341" fmla="*/ 1058510 w 3305757"/>
              <a:gd name="connsiteY2-342" fmla="*/ 3082027 h 4042415"/>
              <a:gd name="connsiteX3-343" fmla="*/ 1272004 w 3305757"/>
              <a:gd name="connsiteY3-344" fmla="*/ 2524652 h 4042415"/>
              <a:gd name="connsiteX4-345" fmla="*/ 1819348 w 3305757"/>
              <a:gd name="connsiteY4-346" fmla="*/ 2169301 h 4042415"/>
              <a:gd name="connsiteX5-347" fmla="*/ 2232340 w 3305757"/>
              <a:gd name="connsiteY5-348" fmla="*/ 874774 h 4042415"/>
              <a:gd name="connsiteX6-349" fmla="*/ 2713534 w 3305757"/>
              <a:gd name="connsiteY6-350" fmla="*/ 871212 h 4042415"/>
              <a:gd name="connsiteX7-351" fmla="*/ 3305757 w 3305757"/>
              <a:gd name="connsiteY7-352" fmla="*/ 0 h 4042415"/>
              <a:gd name="connsiteX0-353" fmla="*/ 1 w 3304545"/>
              <a:gd name="connsiteY0-354" fmla="*/ 4042415 h 4042415"/>
              <a:gd name="connsiteX1-355" fmla="*/ 336807 w 3304545"/>
              <a:gd name="connsiteY1-356" fmla="*/ 3485552 h 4042415"/>
              <a:gd name="connsiteX2-357" fmla="*/ 1057298 w 3304545"/>
              <a:gd name="connsiteY2-358" fmla="*/ 3082027 h 4042415"/>
              <a:gd name="connsiteX3-359" fmla="*/ 1270792 w 3304545"/>
              <a:gd name="connsiteY3-360" fmla="*/ 2524652 h 4042415"/>
              <a:gd name="connsiteX4-361" fmla="*/ 1818136 w 3304545"/>
              <a:gd name="connsiteY4-362" fmla="*/ 2169301 h 4042415"/>
              <a:gd name="connsiteX5-363" fmla="*/ 2231128 w 3304545"/>
              <a:gd name="connsiteY5-364" fmla="*/ 874774 h 4042415"/>
              <a:gd name="connsiteX6-365" fmla="*/ 2712322 w 3304545"/>
              <a:gd name="connsiteY6-366" fmla="*/ 871212 h 4042415"/>
              <a:gd name="connsiteX7-367" fmla="*/ 3304545 w 3304545"/>
              <a:gd name="connsiteY7-368" fmla="*/ 0 h 4042415"/>
              <a:gd name="connsiteX0-369" fmla="*/ 1 w 3304545"/>
              <a:gd name="connsiteY0-370" fmla="*/ 4042415 h 4042415"/>
              <a:gd name="connsiteX1-371" fmla="*/ 336807 w 3304545"/>
              <a:gd name="connsiteY1-372" fmla="*/ 3485552 h 4042415"/>
              <a:gd name="connsiteX2-373" fmla="*/ 1057298 w 3304545"/>
              <a:gd name="connsiteY2-374" fmla="*/ 3082027 h 4042415"/>
              <a:gd name="connsiteX3-375" fmla="*/ 1270792 w 3304545"/>
              <a:gd name="connsiteY3-376" fmla="*/ 2524652 h 4042415"/>
              <a:gd name="connsiteX4-377" fmla="*/ 1818136 w 3304545"/>
              <a:gd name="connsiteY4-378" fmla="*/ 2169301 h 4042415"/>
              <a:gd name="connsiteX5-379" fmla="*/ 2231128 w 3304545"/>
              <a:gd name="connsiteY5-380" fmla="*/ 874774 h 4042415"/>
              <a:gd name="connsiteX6-381" fmla="*/ 2927425 w 3304545"/>
              <a:gd name="connsiteY6-382" fmla="*/ 563922 h 4042415"/>
              <a:gd name="connsiteX7-383" fmla="*/ 3304545 w 3304545"/>
              <a:gd name="connsiteY7-384" fmla="*/ 0 h 4042415"/>
              <a:gd name="connsiteX0-385" fmla="*/ 1 w 3304545"/>
              <a:gd name="connsiteY0-386" fmla="*/ 4042415 h 4042415"/>
              <a:gd name="connsiteX1-387" fmla="*/ 613368 w 3304545"/>
              <a:gd name="connsiteY1-388" fmla="*/ 3680169 h 4042415"/>
              <a:gd name="connsiteX2-389" fmla="*/ 1057298 w 3304545"/>
              <a:gd name="connsiteY2-390" fmla="*/ 3082027 h 4042415"/>
              <a:gd name="connsiteX3-391" fmla="*/ 1270792 w 3304545"/>
              <a:gd name="connsiteY3-392" fmla="*/ 2524652 h 4042415"/>
              <a:gd name="connsiteX4-393" fmla="*/ 1818136 w 3304545"/>
              <a:gd name="connsiteY4-394" fmla="*/ 2169301 h 4042415"/>
              <a:gd name="connsiteX5-395" fmla="*/ 2231128 w 3304545"/>
              <a:gd name="connsiteY5-396" fmla="*/ 874774 h 4042415"/>
              <a:gd name="connsiteX6-397" fmla="*/ 2927425 w 3304545"/>
              <a:gd name="connsiteY6-398" fmla="*/ 563922 h 4042415"/>
              <a:gd name="connsiteX7-399" fmla="*/ 3304545 w 3304545"/>
              <a:gd name="connsiteY7-400" fmla="*/ 0 h 4042415"/>
              <a:gd name="connsiteX0-401" fmla="*/ 1 w 3304545"/>
              <a:gd name="connsiteY0-402" fmla="*/ 4042415 h 4042415"/>
              <a:gd name="connsiteX1-403" fmla="*/ 613368 w 3304545"/>
              <a:gd name="connsiteY1-404" fmla="*/ 3680169 h 4042415"/>
              <a:gd name="connsiteX2-405" fmla="*/ 1057298 w 3304545"/>
              <a:gd name="connsiteY2-406" fmla="*/ 3082027 h 4042415"/>
              <a:gd name="connsiteX3-407" fmla="*/ 1270792 w 3304545"/>
              <a:gd name="connsiteY3-408" fmla="*/ 2524652 h 4042415"/>
              <a:gd name="connsiteX4-409" fmla="*/ 1818136 w 3304545"/>
              <a:gd name="connsiteY4-410" fmla="*/ 2169301 h 4042415"/>
              <a:gd name="connsiteX5-411" fmla="*/ 2487203 w 3304545"/>
              <a:gd name="connsiteY5-412" fmla="*/ 956718 h 4042415"/>
              <a:gd name="connsiteX6-413" fmla="*/ 2927425 w 3304545"/>
              <a:gd name="connsiteY6-414" fmla="*/ 563922 h 4042415"/>
              <a:gd name="connsiteX7-415" fmla="*/ 3304545 w 3304545"/>
              <a:gd name="connsiteY7-416" fmla="*/ 0 h 40424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304545" h="4042415">
                <a:moveTo>
                  <a:pt x="1" y="4042415"/>
                </a:moveTo>
                <a:cubicBezTo>
                  <a:pt x="-403" y="3931909"/>
                  <a:pt x="613772" y="3790675"/>
                  <a:pt x="613368" y="3680169"/>
                </a:cubicBezTo>
                <a:lnTo>
                  <a:pt x="1057298" y="3082027"/>
                </a:lnTo>
                <a:lnTo>
                  <a:pt x="1270792" y="2524652"/>
                </a:lnTo>
                <a:lnTo>
                  <a:pt x="1818136" y="2169301"/>
                </a:lnTo>
                <a:lnTo>
                  <a:pt x="2487203" y="956718"/>
                </a:lnTo>
                <a:lnTo>
                  <a:pt x="2927425" y="563922"/>
                </a:lnTo>
                <a:lnTo>
                  <a:pt x="3304545" y="0"/>
                </a:lnTo>
              </a:path>
            </a:pathLst>
          </a:custGeom>
          <a:noFill/>
          <a:ln w="25400" cap="rnd">
            <a:solidFill>
              <a:srgbClr val="532DB9"/>
            </a:solidFill>
            <a:prstDash val="solid"/>
            <a:round/>
            <a:tailEnd type="arrow"/>
          </a:ln>
        </p:spPr>
        <p:txBody>
          <a:bodyPr rtlCol="0" anchor="ctr"/>
          <a:lstStyle/>
          <a:p>
            <a:endParaRPr lang="en-ID">
              <a:cs typeface="+mn-ea"/>
              <a:sym typeface="+mn-lt"/>
            </a:endParaRPr>
          </a:p>
        </p:txBody>
      </p:sp>
      <p:sp>
        <p:nvSpPr>
          <p:cNvPr id="5" name="Oval 247"/>
          <p:cNvSpPr/>
          <p:nvPr/>
        </p:nvSpPr>
        <p:spPr>
          <a:xfrm flipH="1">
            <a:off x="4139049" y="1854018"/>
            <a:ext cx="303394" cy="303395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5000" lnSpcReduction="20000"/>
          </a:bodyPr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Oval 261"/>
          <p:cNvSpPr/>
          <p:nvPr/>
        </p:nvSpPr>
        <p:spPr>
          <a:xfrm flipH="1">
            <a:off x="5033359" y="3291295"/>
            <a:ext cx="303394" cy="303395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5000" lnSpcReduction="20000"/>
          </a:bodyPr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Oval 262"/>
          <p:cNvSpPr/>
          <p:nvPr/>
        </p:nvSpPr>
        <p:spPr>
          <a:xfrm flipH="1">
            <a:off x="6041548" y="4557031"/>
            <a:ext cx="303394" cy="303395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5000" lnSpcReduction="20000"/>
          </a:bodyPr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50383" y="1422242"/>
            <a:ext cx="3909110" cy="739934"/>
            <a:chOff x="963832" y="1906354"/>
            <a:chExt cx="4126328" cy="781050"/>
          </a:xfrm>
        </p:grpSpPr>
        <p:sp>
          <p:nvSpPr>
            <p:cNvPr id="11" name="Rounded Rectangle 23"/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24"/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 flipH="1">
              <a:off x="1124943" y="2040856"/>
              <a:ext cx="475654" cy="4548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defTabSz="914400"/>
              <a:r>
                <a:rPr lang="en-US" altLang="zh-CN" sz="2800" b="1" i="1">
                  <a:solidFill>
                    <a:srgbClr val="264CDF"/>
                  </a:solidFill>
                  <a:cs typeface="+mn-ea"/>
                  <a:sym typeface="+mn-lt"/>
                </a:rPr>
                <a:t>1</a:t>
              </a:r>
              <a:endParaRPr lang="en-US" sz="2800" b="1" i="1">
                <a:solidFill>
                  <a:srgbClr val="264CD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823589" y="2120554"/>
              <a:ext cx="3013058" cy="420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规则解析</a:t>
              </a:r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Oval 262"/>
          <p:cNvSpPr/>
          <p:nvPr/>
        </p:nvSpPr>
        <p:spPr>
          <a:xfrm flipH="1">
            <a:off x="7265355" y="5627064"/>
            <a:ext cx="303394" cy="303395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5000" lnSpcReduction="20000"/>
          </a:bodyPr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558883" y="2642702"/>
            <a:ext cx="3909110" cy="739934"/>
            <a:chOff x="963832" y="1906354"/>
            <a:chExt cx="4126328" cy="781050"/>
          </a:xfrm>
        </p:grpSpPr>
        <p:sp>
          <p:nvSpPr>
            <p:cNvPr id="17" name="Rounded Rectangle 23"/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24"/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Rectangle 25"/>
            <p:cNvSpPr/>
            <p:nvPr/>
          </p:nvSpPr>
          <p:spPr>
            <a:xfrm flipH="1">
              <a:off x="1124943" y="2040856"/>
              <a:ext cx="475654" cy="4548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defTabSz="914400"/>
              <a:r>
                <a:rPr lang="en-US" altLang="zh-CN" sz="2800" b="1" i="1">
                  <a:solidFill>
                    <a:srgbClr val="264CDF"/>
                  </a:solidFill>
                  <a:cs typeface="+mn-ea"/>
                  <a:sym typeface="+mn-lt"/>
                </a:rPr>
                <a:t>2</a:t>
              </a:r>
              <a:endParaRPr lang="en-US" sz="2800" b="1" i="1">
                <a:solidFill>
                  <a:srgbClr val="264CDF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23589" y="2120554"/>
              <a:ext cx="3013058" cy="420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十进制转二进制</a:t>
              </a:r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64771" y="3868668"/>
            <a:ext cx="3909110" cy="739934"/>
            <a:chOff x="963832" y="1906354"/>
            <a:chExt cx="4126328" cy="781050"/>
          </a:xfrm>
        </p:grpSpPr>
        <p:sp>
          <p:nvSpPr>
            <p:cNvPr id="22" name="Rounded Rectangle 23"/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Oval 24"/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Rectangle 25"/>
            <p:cNvSpPr/>
            <p:nvPr/>
          </p:nvSpPr>
          <p:spPr>
            <a:xfrm flipH="1">
              <a:off x="1124943" y="2040856"/>
              <a:ext cx="475654" cy="4548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defTabSz="914400"/>
              <a:r>
                <a:rPr lang="en-US" altLang="zh-CN" sz="2800" b="1" i="1">
                  <a:solidFill>
                    <a:srgbClr val="264CDF"/>
                  </a:solidFill>
                  <a:cs typeface="+mn-ea"/>
                  <a:sym typeface="+mn-lt"/>
                </a:rPr>
                <a:t>3</a:t>
              </a:r>
              <a:endParaRPr lang="en-US" sz="2800" b="1" i="1">
                <a:solidFill>
                  <a:srgbClr val="264CD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823589" y="2120554"/>
              <a:ext cx="3013058" cy="420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加密计算</a:t>
              </a:r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54677" y="5106098"/>
            <a:ext cx="3909110" cy="739934"/>
            <a:chOff x="963832" y="1906354"/>
            <a:chExt cx="4126328" cy="781050"/>
          </a:xfrm>
        </p:grpSpPr>
        <p:sp>
          <p:nvSpPr>
            <p:cNvPr id="27" name="Rounded Rectangle 23"/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Oval 24"/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25"/>
            <p:cNvSpPr/>
            <p:nvPr/>
          </p:nvSpPr>
          <p:spPr>
            <a:xfrm flipH="1">
              <a:off x="1124943" y="2040856"/>
              <a:ext cx="475654" cy="4548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defTabSz="914400"/>
              <a:r>
                <a:rPr lang="en-US" altLang="zh-CN" sz="2800" b="1" i="1">
                  <a:solidFill>
                    <a:srgbClr val="264CDF"/>
                  </a:solidFill>
                  <a:cs typeface="+mn-ea"/>
                  <a:sym typeface="+mn-lt"/>
                </a:rPr>
                <a:t>4</a:t>
              </a:r>
              <a:endParaRPr lang="en-US" sz="2800" b="1" i="1">
                <a:solidFill>
                  <a:srgbClr val="264CDF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823589" y="2120554"/>
              <a:ext cx="3013058" cy="420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综合</a:t>
              </a:r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练习</a:t>
              </a:r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5400000">
            <a:off x="2136067" y="1137953"/>
            <a:ext cx="101370" cy="1330760"/>
            <a:chOff x="508216" y="2820579"/>
            <a:chExt cx="196770" cy="2583143"/>
          </a:xfrm>
          <a:solidFill>
            <a:srgbClr val="264CDF"/>
          </a:solidFill>
        </p:grpSpPr>
        <p:sp>
          <p:nvSpPr>
            <p:cNvPr id="32" name="椭圆 31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29995" y="1381125"/>
            <a:ext cx="960056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裁判在现场抽取信息传输的明文X1</a:t>
            </a:r>
            <a:r>
              <a:rPr lang="zh-CN" altLang="en-US" sz="2400">
                <a:ea typeface="+mn-lt"/>
                <a:cs typeface="+mn-lt"/>
                <a:sym typeface="+mn-ea"/>
              </a:rPr>
              <a:t>为</a:t>
            </a:r>
            <a:r>
              <a:rPr lang="en-US" sz="2400">
                <a:ea typeface="+mn-lt"/>
                <a:cs typeface="+mn-lt"/>
                <a:sym typeface="+mn-ea"/>
              </a:rPr>
              <a:t>自然数77、初始密钥Y1</a:t>
            </a:r>
            <a:r>
              <a:rPr lang="zh-CN" altLang="en-US" sz="2400">
                <a:ea typeface="+mn-lt"/>
                <a:cs typeface="+mn-lt"/>
                <a:sym typeface="+mn-ea"/>
              </a:rPr>
              <a:t>为</a:t>
            </a:r>
            <a:r>
              <a:rPr lang="en-US" sz="2400">
                <a:ea typeface="+mn-lt"/>
                <a:cs typeface="+mn-lt"/>
                <a:sym typeface="+mn-ea"/>
              </a:rPr>
              <a:t>自然数12</a:t>
            </a:r>
            <a:r>
              <a:rPr lang="zh-CN" altLang="en-US" sz="2400">
                <a:ea typeface="+mn-lt"/>
                <a:cs typeface="+mn-lt"/>
                <a:sym typeface="+mn-ea"/>
              </a:rPr>
              <a:t>，计算出四种运算之后的</a:t>
            </a:r>
            <a:r>
              <a:rPr lang="en-US" altLang="zh-CN" sz="2400">
                <a:ea typeface="+mn-lt"/>
                <a:cs typeface="+mn-lt"/>
                <a:sym typeface="+mn-ea"/>
              </a:rPr>
              <a:t>Z</a:t>
            </a:r>
            <a:r>
              <a:rPr lang="zh-CN" altLang="en-US" sz="2400">
                <a:ea typeface="+mn-lt"/>
                <a:cs typeface="+mn-lt"/>
                <a:sym typeface="+mn-ea"/>
              </a:rPr>
              <a:t>（七位二进制数）。</a:t>
            </a:r>
            <a:endParaRPr lang="zh-CN" alt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>
                <a:ea typeface="+mn-lt"/>
                <a:cs typeface="+mn-lt"/>
                <a:sym typeface="+mn-ea"/>
              </a:rPr>
              <a:t>（练习时请老师根据</a:t>
            </a:r>
            <a:r>
              <a:rPr lang="zh-CN" altLang="en-US" sz="2400">
                <a:ea typeface="+mn-lt"/>
                <a:cs typeface="+mn-lt"/>
                <a:sym typeface="+mn-ea"/>
              </a:rPr>
              <a:t>组别</a:t>
            </a:r>
            <a:r>
              <a:rPr lang="zh-CN" altLang="en-US" sz="2400">
                <a:ea typeface="+mn-lt"/>
                <a:cs typeface="+mn-lt"/>
                <a:sym typeface="+mn-ea"/>
              </a:rPr>
              <a:t>设置自然数和二进制位数）</a:t>
            </a:r>
            <a:endParaRPr lang="zh-CN" alt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>
                <a:ea typeface="+mn-lt"/>
                <a:cs typeface="+mn-lt"/>
                <a:sym typeface="+mn-ea"/>
              </a:rPr>
              <a:t>即：</a:t>
            </a:r>
            <a:r>
              <a:rPr lang="en-US" sz="2400">
                <a:ea typeface="+mn-lt"/>
                <a:cs typeface="+mn-lt"/>
                <a:sym typeface="+mn-ea"/>
              </a:rPr>
              <a:t>X</a:t>
            </a:r>
            <a:r>
              <a:rPr lang="en-US" sz="2400">
                <a:ea typeface="+mn-lt"/>
                <a:cs typeface="+mn-lt"/>
                <a:sym typeface="+mn-ea"/>
              </a:rPr>
              <a:t>1=77</a:t>
            </a:r>
            <a:r>
              <a:rPr lang="zh-CN" altLang="en-US" sz="2400">
                <a:ea typeface="+mn-lt"/>
                <a:cs typeface="+mn-lt"/>
                <a:sym typeface="+mn-ea"/>
              </a:rPr>
              <a:t>，</a:t>
            </a:r>
            <a:r>
              <a:rPr lang="en-US" sz="2400">
                <a:ea typeface="+mn-lt"/>
                <a:cs typeface="+mn-lt"/>
                <a:sym typeface="+mn-ea"/>
              </a:rPr>
              <a:t>Y</a:t>
            </a:r>
            <a:r>
              <a:rPr lang="en-US" sz="2400">
                <a:ea typeface="+mn-lt"/>
                <a:cs typeface="+mn-lt"/>
                <a:sym typeface="+mn-ea"/>
              </a:rPr>
              <a:t>1=12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>
                <a:ea typeface="+mn-lt"/>
                <a:cs typeface="+mn-lt"/>
                <a:sym typeface="+mn-ea"/>
              </a:rPr>
              <a:t>则：</a:t>
            </a:r>
            <a:r>
              <a:rPr lang="en-US" sz="2400">
                <a:ea typeface="+mn-lt"/>
                <a:cs typeface="+mn-lt"/>
                <a:sym typeface="+mn-ea"/>
              </a:rPr>
              <a:t>X</a:t>
            </a:r>
            <a:r>
              <a:rPr lang="en-US" sz="2400">
                <a:ea typeface="+mn-lt"/>
                <a:cs typeface="+mn-lt"/>
                <a:sym typeface="+mn-ea"/>
              </a:rPr>
              <a:t>=(            )</a:t>
            </a:r>
            <a:r>
              <a:rPr lang="en-US" sz="2400" baseline="-25000">
                <a:ea typeface="+mn-lt"/>
                <a:cs typeface="+mn-lt"/>
                <a:sym typeface="+mn-ea"/>
              </a:rPr>
              <a:t>2</a:t>
            </a:r>
            <a:r>
              <a:rPr lang="zh-CN" altLang="en-US" sz="2400">
                <a:ea typeface="+mn-lt"/>
                <a:cs typeface="+mn-lt"/>
                <a:sym typeface="+mn-ea"/>
              </a:rPr>
              <a:t>，</a:t>
            </a:r>
            <a:r>
              <a:rPr lang="en-US" altLang="zh-CN" sz="2400">
                <a:ea typeface="+mn-lt"/>
                <a:cs typeface="+mn-lt"/>
                <a:sym typeface="+mn-ea"/>
              </a:rPr>
              <a:t>Y</a:t>
            </a:r>
            <a:r>
              <a:rPr lang="en-US" altLang="zh-CN" sz="2400">
                <a:ea typeface="+mn-lt"/>
                <a:cs typeface="+mn-lt"/>
                <a:sym typeface="+mn-ea"/>
              </a:rPr>
              <a:t>=</a:t>
            </a:r>
            <a:r>
              <a:rPr lang="en-US" sz="2400">
                <a:ea typeface="+mn-lt"/>
                <a:cs typeface="+mn-lt"/>
                <a:sym typeface="+mn-ea"/>
              </a:rPr>
              <a:t>(            )</a:t>
            </a:r>
            <a:r>
              <a:rPr lang="en-US" sz="2400" baseline="-25000">
                <a:ea typeface="+mn-lt"/>
                <a:cs typeface="+mn-lt"/>
                <a:sym typeface="+mn-ea"/>
              </a:rPr>
              <a:t>2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      Z=X - Y = (               )</a:t>
            </a:r>
            <a:r>
              <a:rPr lang="en-US" sz="2400" baseline="-25000">
                <a:ea typeface="+mn-lt"/>
                <a:cs typeface="+mn-lt"/>
                <a:sym typeface="+mn-ea"/>
              </a:rPr>
              <a:t>2</a:t>
            </a:r>
            <a:r>
              <a:rPr lang="en-US" sz="2400">
                <a:ea typeface="+mn-lt"/>
                <a:cs typeface="+mn-lt"/>
                <a:sym typeface="+mn-ea"/>
              </a:rPr>
              <a:t> 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      Z=X </a:t>
            </a:r>
            <a:r>
              <a:rPr lang="en-US" sz="2400">
                <a:ea typeface="+mn-lt"/>
                <a:cs typeface="+mn-lt"/>
                <a:sym typeface="+mn-ea"/>
              </a:rPr>
              <a:t>⊕ Y</a:t>
            </a:r>
            <a:r>
              <a:rPr lang="en-US" sz="2400">
                <a:ea typeface="+mn-lt"/>
                <a:cs typeface="+mn-lt"/>
                <a:sym typeface="+mn-ea"/>
              </a:rPr>
              <a:t> = (               )</a:t>
            </a:r>
            <a:r>
              <a:rPr lang="en-US" sz="2400" baseline="-25000">
                <a:ea typeface="+mn-lt"/>
                <a:cs typeface="+mn-lt"/>
                <a:sym typeface="+mn-ea"/>
              </a:rPr>
              <a:t>2</a:t>
            </a:r>
            <a:r>
              <a:rPr lang="en-US" sz="2400">
                <a:ea typeface="+mn-lt"/>
                <a:cs typeface="+mn-lt"/>
                <a:sym typeface="+mn-ea"/>
              </a:rPr>
              <a:t> 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      Z=X &amp; Y = (               )</a:t>
            </a:r>
            <a:r>
              <a:rPr lang="en-US" sz="2400" baseline="-25000">
                <a:ea typeface="+mn-lt"/>
                <a:cs typeface="+mn-lt"/>
                <a:sym typeface="+mn-ea"/>
              </a:rPr>
              <a:t>2</a:t>
            </a:r>
            <a:r>
              <a:rPr lang="en-US" sz="2400">
                <a:ea typeface="+mn-lt"/>
                <a:cs typeface="+mn-lt"/>
                <a:sym typeface="+mn-ea"/>
              </a:rPr>
              <a:t> </a:t>
            </a:r>
            <a:endParaRPr lang="en-US" sz="2400">
              <a:ea typeface="+mn-lt"/>
              <a:cs typeface="+mn-lt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>
                <a:ea typeface="+mn-lt"/>
                <a:cs typeface="+mn-lt"/>
                <a:sym typeface="+mn-ea"/>
              </a:rPr>
              <a:t>      Z=X | Y = (               )</a:t>
            </a:r>
            <a:r>
              <a:rPr lang="en-US" sz="2400" baseline="-25000">
                <a:ea typeface="+mn-lt"/>
                <a:cs typeface="+mn-lt"/>
                <a:sym typeface="+mn-ea"/>
              </a:rPr>
              <a:t>2</a:t>
            </a:r>
            <a:r>
              <a:rPr lang="en-US" sz="2400">
                <a:ea typeface="+mn-lt"/>
                <a:cs typeface="+mn-lt"/>
                <a:sym typeface="+mn-ea"/>
              </a:rPr>
              <a:t> </a:t>
            </a:r>
            <a:endParaRPr lang="en-US" sz="2400">
              <a:ea typeface="+mn-lt"/>
              <a:cs typeface="+mn-lt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20" name="组合 19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21" name="Rounded Rectangle 23"/>
              <p:cNvSpPr/>
              <p:nvPr>
                <p:custDataLst>
                  <p:tags r:id="rId2"/>
                </p:custDataLst>
              </p:nvPr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23588" y="2120554"/>
                <a:ext cx="3013058" cy="47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综合练习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 descr="3b32313536333934393bbcd3c3dccec4bcfe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0" y="2454275"/>
            <a:ext cx="71812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solidFill>
                  <a:srgbClr val="264C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下节课见</a:t>
            </a:r>
            <a:endParaRPr lang="zh-CN" altLang="en-US" sz="6600" b="1">
              <a:solidFill>
                <a:srgbClr val="264C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2586105" y="1195914"/>
            <a:ext cx="101370" cy="1330760"/>
            <a:chOff x="508216" y="2820579"/>
            <a:chExt cx="196770" cy="2583143"/>
          </a:xfrm>
          <a:solidFill>
            <a:srgbClr val="264CDF"/>
          </a:solidFill>
        </p:grpSpPr>
        <p:sp>
          <p:nvSpPr>
            <p:cNvPr id="15" name="椭圆 14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84000" y="12230100"/>
            <a:ext cx="330200" cy="241300"/>
          </a:xfrm>
          <a:prstGeom prst="cube">
            <a:avLst/>
          </a:prstGeom>
        </p:spPr>
      </p:pic>
      <p:pic>
        <p:nvPicPr>
          <p:cNvPr id="11" name="http://photo-static-api.fotomore.com/creative/vcg/veer/400/new/VCG41N513116960.jpg?uid=386&amp;timestamp=1697766534&amp;sign=57a9ffd63a2dd1fa7bb3020b03c66d6f" descr="templates\picture_hover\&amp;pky250_sjzg_VCG41N513116960&amp;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7870" y="1584325"/>
            <a:ext cx="4871720" cy="487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blinds/>
      </p:transition>
    </mc:Choice>
    <mc:Fallback>
      <p:transition spd="med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14"/>
          <p:cNvSpPr/>
          <p:nvPr/>
        </p:nvSpPr>
        <p:spPr>
          <a:xfrm>
            <a:off x="938228" y="1344917"/>
            <a:ext cx="10523889" cy="4168165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" name="Straight Connector 28"/>
          <p:cNvCxnSpPr/>
          <p:nvPr/>
        </p:nvCxnSpPr>
        <p:spPr>
          <a:xfrm>
            <a:off x="1990203" y="5783640"/>
            <a:ext cx="919480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50" y="509290"/>
            <a:ext cx="5274350" cy="5274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6217" y="2215957"/>
            <a:ext cx="459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solidFill>
                  <a:srgbClr val="264CDF"/>
                </a:solidFill>
                <a:cs typeface="+mn-ea"/>
                <a:sym typeface="+mn-lt"/>
              </a:rPr>
              <a:t>Part one</a:t>
            </a:r>
            <a:endParaRPr lang="zh-CN" altLang="en-US" sz="660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11" name="Rounded Rectangle 23"/>
          <p:cNvSpPr/>
          <p:nvPr/>
        </p:nvSpPr>
        <p:spPr>
          <a:xfrm>
            <a:off x="7029616" y="3217003"/>
            <a:ext cx="2760219" cy="464986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Oval 50"/>
          <p:cNvSpPr/>
          <p:nvPr/>
        </p:nvSpPr>
        <p:spPr>
          <a:xfrm>
            <a:off x="6643590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0"/>
          <p:cNvSpPr/>
          <p:nvPr/>
        </p:nvSpPr>
        <p:spPr>
          <a:xfrm>
            <a:off x="10020474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572136" y="6031053"/>
            <a:ext cx="1194997" cy="123989"/>
          </a:xfrm>
          <a:custGeom>
            <a:avLst/>
            <a:gdLst>
              <a:gd name="T0" fmla="*/ 496 w 559"/>
              <a:gd name="T1" fmla="*/ 57 h 58"/>
              <a:gd name="T2" fmla="*/ 472 w 559"/>
              <a:gd name="T3" fmla="*/ 48 h 58"/>
              <a:gd name="T4" fmla="*/ 448 w 559"/>
              <a:gd name="T5" fmla="*/ 40 h 58"/>
              <a:gd name="T6" fmla="*/ 432 w 559"/>
              <a:gd name="T7" fmla="*/ 46 h 58"/>
              <a:gd name="T8" fmla="*/ 413 w 559"/>
              <a:gd name="T9" fmla="*/ 55 h 58"/>
              <a:gd name="T10" fmla="*/ 392 w 559"/>
              <a:gd name="T11" fmla="*/ 58 h 58"/>
              <a:gd name="T12" fmla="*/ 365 w 559"/>
              <a:gd name="T13" fmla="*/ 51 h 58"/>
              <a:gd name="T14" fmla="*/ 346 w 559"/>
              <a:gd name="T15" fmla="*/ 42 h 58"/>
              <a:gd name="T16" fmla="*/ 335 w 559"/>
              <a:gd name="T17" fmla="*/ 40 h 58"/>
              <a:gd name="T18" fmla="*/ 318 w 559"/>
              <a:gd name="T19" fmla="*/ 47 h 58"/>
              <a:gd name="T20" fmla="*/ 301 w 559"/>
              <a:gd name="T21" fmla="*/ 55 h 58"/>
              <a:gd name="T22" fmla="*/ 280 w 559"/>
              <a:gd name="T23" fmla="*/ 58 h 58"/>
              <a:gd name="T24" fmla="*/ 253 w 559"/>
              <a:gd name="T25" fmla="*/ 51 h 58"/>
              <a:gd name="T26" fmla="*/ 234 w 559"/>
              <a:gd name="T27" fmla="*/ 42 h 58"/>
              <a:gd name="T28" fmla="*/ 224 w 559"/>
              <a:gd name="T29" fmla="*/ 40 h 58"/>
              <a:gd name="T30" fmla="*/ 206 w 559"/>
              <a:gd name="T31" fmla="*/ 47 h 58"/>
              <a:gd name="T32" fmla="*/ 188 w 559"/>
              <a:gd name="T33" fmla="*/ 55 h 58"/>
              <a:gd name="T34" fmla="*/ 168 w 559"/>
              <a:gd name="T35" fmla="*/ 58 h 58"/>
              <a:gd name="T36" fmla="*/ 140 w 559"/>
              <a:gd name="T37" fmla="*/ 51 h 58"/>
              <a:gd name="T38" fmla="*/ 121 w 559"/>
              <a:gd name="T39" fmla="*/ 42 h 58"/>
              <a:gd name="T40" fmla="*/ 111 w 559"/>
              <a:gd name="T41" fmla="*/ 40 h 58"/>
              <a:gd name="T42" fmla="*/ 94 w 559"/>
              <a:gd name="T43" fmla="*/ 47 h 58"/>
              <a:gd name="T44" fmla="*/ 76 w 559"/>
              <a:gd name="T45" fmla="*/ 55 h 58"/>
              <a:gd name="T46" fmla="*/ 56 w 559"/>
              <a:gd name="T47" fmla="*/ 58 h 58"/>
              <a:gd name="T48" fmla="*/ 28 w 559"/>
              <a:gd name="T49" fmla="*/ 51 h 58"/>
              <a:gd name="T50" fmla="*/ 9 w 559"/>
              <a:gd name="T51" fmla="*/ 42 h 58"/>
              <a:gd name="T52" fmla="*/ 0 w 559"/>
              <a:gd name="T53" fmla="*/ 0 h 58"/>
              <a:gd name="T54" fmla="*/ 20 w 559"/>
              <a:gd name="T55" fmla="*/ 3 h 58"/>
              <a:gd name="T56" fmla="*/ 38 w 559"/>
              <a:gd name="T57" fmla="*/ 11 h 58"/>
              <a:gd name="T58" fmla="*/ 56 w 559"/>
              <a:gd name="T59" fmla="*/ 18 h 58"/>
              <a:gd name="T60" fmla="*/ 66 w 559"/>
              <a:gd name="T61" fmla="*/ 16 h 58"/>
              <a:gd name="T62" fmla="*/ 85 w 559"/>
              <a:gd name="T63" fmla="*/ 7 h 58"/>
              <a:gd name="T64" fmla="*/ 111 w 559"/>
              <a:gd name="T65" fmla="*/ 0 h 58"/>
              <a:gd name="T66" fmla="*/ 133 w 559"/>
              <a:gd name="T67" fmla="*/ 3 h 58"/>
              <a:gd name="T68" fmla="*/ 149 w 559"/>
              <a:gd name="T69" fmla="*/ 11 h 58"/>
              <a:gd name="T70" fmla="*/ 168 w 559"/>
              <a:gd name="T71" fmla="*/ 18 h 58"/>
              <a:gd name="T72" fmla="*/ 177 w 559"/>
              <a:gd name="T73" fmla="*/ 16 h 58"/>
              <a:gd name="T74" fmla="*/ 196 w 559"/>
              <a:gd name="T75" fmla="*/ 7 h 58"/>
              <a:gd name="T76" fmla="*/ 224 w 559"/>
              <a:gd name="T77" fmla="*/ 0 h 58"/>
              <a:gd name="T78" fmla="*/ 244 w 559"/>
              <a:gd name="T79" fmla="*/ 3 h 58"/>
              <a:gd name="T80" fmla="*/ 262 w 559"/>
              <a:gd name="T81" fmla="*/ 11 h 58"/>
              <a:gd name="T82" fmla="*/ 280 w 559"/>
              <a:gd name="T83" fmla="*/ 18 h 58"/>
              <a:gd name="T84" fmla="*/ 290 w 559"/>
              <a:gd name="T85" fmla="*/ 16 h 58"/>
              <a:gd name="T86" fmla="*/ 308 w 559"/>
              <a:gd name="T87" fmla="*/ 7 h 58"/>
              <a:gd name="T88" fmla="*/ 335 w 559"/>
              <a:gd name="T89" fmla="*/ 0 h 58"/>
              <a:gd name="T90" fmla="*/ 356 w 559"/>
              <a:gd name="T91" fmla="*/ 3 h 58"/>
              <a:gd name="T92" fmla="*/ 375 w 559"/>
              <a:gd name="T93" fmla="*/ 11 h 58"/>
              <a:gd name="T94" fmla="*/ 392 w 559"/>
              <a:gd name="T95" fmla="*/ 18 h 58"/>
              <a:gd name="T96" fmla="*/ 402 w 559"/>
              <a:gd name="T97" fmla="*/ 16 h 58"/>
              <a:gd name="T98" fmla="*/ 430 w 559"/>
              <a:gd name="T99" fmla="*/ 3 h 58"/>
              <a:gd name="T100" fmla="*/ 448 w 559"/>
              <a:gd name="T101" fmla="*/ 0 h 58"/>
              <a:gd name="T102" fmla="*/ 481 w 559"/>
              <a:gd name="T103" fmla="*/ 8 h 58"/>
              <a:gd name="T104" fmla="*/ 498 w 559"/>
              <a:gd name="T105" fmla="*/ 16 h 58"/>
              <a:gd name="T106" fmla="*/ 513 w 559"/>
              <a:gd name="T107" fmla="*/ 18 h 58"/>
              <a:gd name="T108" fmla="*/ 526 w 559"/>
              <a:gd name="T109" fmla="*/ 13 h 58"/>
              <a:gd name="T110" fmla="*/ 538 w 559"/>
              <a:gd name="T111" fmla="*/ 4 h 58"/>
              <a:gd name="T112" fmla="*/ 559 w 559"/>
              <a:gd name="T113" fmla="*/ 40 h 58"/>
              <a:gd name="T114" fmla="*/ 555 w 559"/>
              <a:gd name="T115" fmla="*/ 40 h 58"/>
              <a:gd name="T116" fmla="*/ 545 w 559"/>
              <a:gd name="T117" fmla="*/ 49 h 58"/>
              <a:gd name="T118" fmla="*/ 529 w 559"/>
              <a:gd name="T119" fmla="*/ 56 h 58"/>
              <a:gd name="T120" fmla="*/ 503 w 559"/>
              <a:gd name="T121" fmla="*/ 58 h 58"/>
              <a:gd name="T122" fmla="*/ 555 w 5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9" h="57">
                <a:moveTo>
                  <a:pt x="503" y="58"/>
                </a:moveTo>
                <a:lnTo>
                  <a:pt x="503" y="58"/>
                </a:lnTo>
                <a:lnTo>
                  <a:pt x="496" y="57"/>
                </a:lnTo>
                <a:lnTo>
                  <a:pt x="488" y="55"/>
                </a:lnTo>
                <a:lnTo>
                  <a:pt x="472" y="48"/>
                </a:lnTo>
                <a:lnTo>
                  <a:pt x="472" y="48"/>
                </a:lnTo>
                <a:lnTo>
                  <a:pt x="460" y="42"/>
                </a:lnTo>
                <a:lnTo>
                  <a:pt x="453" y="41"/>
                </a:lnTo>
                <a:lnTo>
                  <a:pt x="448" y="40"/>
                </a:lnTo>
                <a:lnTo>
                  <a:pt x="448" y="40"/>
                </a:lnTo>
                <a:lnTo>
                  <a:pt x="441" y="42"/>
                </a:lnTo>
                <a:lnTo>
                  <a:pt x="432" y="46"/>
                </a:lnTo>
                <a:lnTo>
                  <a:pt x="432" y="46"/>
                </a:lnTo>
                <a:lnTo>
                  <a:pt x="423" y="50"/>
                </a:lnTo>
                <a:lnTo>
                  <a:pt x="413" y="55"/>
                </a:lnTo>
                <a:lnTo>
                  <a:pt x="403" y="57"/>
                </a:lnTo>
                <a:lnTo>
                  <a:pt x="392" y="58"/>
                </a:lnTo>
                <a:lnTo>
                  <a:pt x="392" y="58"/>
                </a:lnTo>
                <a:lnTo>
                  <a:pt x="382" y="57"/>
                </a:lnTo>
                <a:lnTo>
                  <a:pt x="373" y="55"/>
                </a:lnTo>
                <a:lnTo>
                  <a:pt x="365" y="51"/>
                </a:lnTo>
                <a:lnTo>
                  <a:pt x="357" y="48"/>
                </a:lnTo>
                <a:lnTo>
                  <a:pt x="357" y="48"/>
                </a:lnTo>
                <a:lnTo>
                  <a:pt x="346" y="42"/>
                </a:lnTo>
                <a:lnTo>
                  <a:pt x="341" y="41"/>
                </a:lnTo>
                <a:lnTo>
                  <a:pt x="335" y="40"/>
                </a:lnTo>
                <a:lnTo>
                  <a:pt x="335" y="40"/>
                </a:lnTo>
                <a:lnTo>
                  <a:pt x="332" y="40"/>
                </a:lnTo>
                <a:lnTo>
                  <a:pt x="327" y="42"/>
                </a:lnTo>
                <a:lnTo>
                  <a:pt x="318" y="47"/>
                </a:lnTo>
                <a:lnTo>
                  <a:pt x="318" y="47"/>
                </a:lnTo>
                <a:lnTo>
                  <a:pt x="310" y="50"/>
                </a:lnTo>
                <a:lnTo>
                  <a:pt x="301" y="55"/>
                </a:lnTo>
                <a:lnTo>
                  <a:pt x="291" y="57"/>
                </a:lnTo>
                <a:lnTo>
                  <a:pt x="280" y="58"/>
                </a:lnTo>
                <a:lnTo>
                  <a:pt x="280" y="58"/>
                </a:lnTo>
                <a:lnTo>
                  <a:pt x="271" y="57"/>
                </a:lnTo>
                <a:lnTo>
                  <a:pt x="261" y="55"/>
                </a:lnTo>
                <a:lnTo>
                  <a:pt x="253" y="51"/>
                </a:lnTo>
                <a:lnTo>
                  <a:pt x="245" y="48"/>
                </a:lnTo>
                <a:lnTo>
                  <a:pt x="245" y="48"/>
                </a:lnTo>
                <a:lnTo>
                  <a:pt x="234" y="42"/>
                </a:lnTo>
                <a:lnTo>
                  <a:pt x="228" y="41"/>
                </a:lnTo>
                <a:lnTo>
                  <a:pt x="224" y="40"/>
                </a:lnTo>
                <a:lnTo>
                  <a:pt x="224" y="40"/>
                </a:lnTo>
                <a:lnTo>
                  <a:pt x="220" y="40"/>
                </a:lnTo>
                <a:lnTo>
                  <a:pt x="216" y="42"/>
                </a:lnTo>
                <a:lnTo>
                  <a:pt x="206" y="47"/>
                </a:lnTo>
                <a:lnTo>
                  <a:pt x="206" y="47"/>
                </a:lnTo>
                <a:lnTo>
                  <a:pt x="197" y="51"/>
                </a:lnTo>
                <a:lnTo>
                  <a:pt x="188" y="55"/>
                </a:lnTo>
                <a:lnTo>
                  <a:pt x="178" y="57"/>
                </a:lnTo>
                <a:lnTo>
                  <a:pt x="168" y="58"/>
                </a:lnTo>
                <a:lnTo>
                  <a:pt x="168" y="58"/>
                </a:lnTo>
                <a:lnTo>
                  <a:pt x="158" y="57"/>
                </a:lnTo>
                <a:lnTo>
                  <a:pt x="149" y="55"/>
                </a:lnTo>
                <a:lnTo>
                  <a:pt x="140" y="51"/>
                </a:lnTo>
                <a:lnTo>
                  <a:pt x="133" y="47"/>
                </a:lnTo>
                <a:lnTo>
                  <a:pt x="133" y="47"/>
                </a:lnTo>
                <a:lnTo>
                  <a:pt x="121" y="42"/>
                </a:lnTo>
                <a:lnTo>
                  <a:pt x="116" y="41"/>
                </a:lnTo>
                <a:lnTo>
                  <a:pt x="111" y="40"/>
                </a:lnTo>
                <a:lnTo>
                  <a:pt x="111" y="40"/>
                </a:lnTo>
                <a:lnTo>
                  <a:pt x="108" y="40"/>
                </a:lnTo>
                <a:lnTo>
                  <a:pt x="104" y="42"/>
                </a:lnTo>
                <a:lnTo>
                  <a:pt x="94" y="47"/>
                </a:lnTo>
                <a:lnTo>
                  <a:pt x="94" y="47"/>
                </a:lnTo>
                <a:lnTo>
                  <a:pt x="85" y="51"/>
                </a:lnTo>
                <a:lnTo>
                  <a:pt x="76" y="55"/>
                </a:lnTo>
                <a:lnTo>
                  <a:pt x="67" y="57"/>
                </a:lnTo>
                <a:lnTo>
                  <a:pt x="56" y="58"/>
                </a:lnTo>
                <a:lnTo>
                  <a:pt x="56" y="58"/>
                </a:lnTo>
                <a:lnTo>
                  <a:pt x="46" y="57"/>
                </a:lnTo>
                <a:lnTo>
                  <a:pt x="37" y="55"/>
                </a:lnTo>
                <a:lnTo>
                  <a:pt x="28" y="51"/>
                </a:lnTo>
                <a:lnTo>
                  <a:pt x="20" y="47"/>
                </a:lnTo>
                <a:lnTo>
                  <a:pt x="20" y="47"/>
                </a:lnTo>
                <a:lnTo>
                  <a:pt x="9" y="42"/>
                </a:lnTo>
                <a:lnTo>
                  <a:pt x="4" y="41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lnTo>
                  <a:pt x="10" y="1"/>
                </a:lnTo>
                <a:lnTo>
                  <a:pt x="20" y="3"/>
                </a:lnTo>
                <a:lnTo>
                  <a:pt x="29" y="7"/>
                </a:lnTo>
                <a:lnTo>
                  <a:pt x="38" y="11"/>
                </a:lnTo>
                <a:lnTo>
                  <a:pt x="38" y="11"/>
                </a:lnTo>
                <a:lnTo>
                  <a:pt x="48" y="16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60" y="17"/>
                </a:lnTo>
                <a:lnTo>
                  <a:pt x="66" y="16"/>
                </a:lnTo>
                <a:lnTo>
                  <a:pt x="76" y="11"/>
                </a:lnTo>
                <a:lnTo>
                  <a:pt x="76" y="11"/>
                </a:lnTo>
                <a:lnTo>
                  <a:pt x="85" y="7"/>
                </a:lnTo>
                <a:lnTo>
                  <a:pt x="92" y="3"/>
                </a:lnTo>
                <a:lnTo>
                  <a:pt x="102" y="1"/>
                </a:lnTo>
                <a:lnTo>
                  <a:pt x="111" y="0"/>
                </a:lnTo>
                <a:lnTo>
                  <a:pt x="111" y="0"/>
                </a:lnTo>
                <a:lnTo>
                  <a:pt x="122" y="1"/>
                </a:lnTo>
                <a:lnTo>
                  <a:pt x="133" y="3"/>
                </a:lnTo>
                <a:lnTo>
                  <a:pt x="141" y="7"/>
                </a:lnTo>
                <a:lnTo>
                  <a:pt x="149" y="11"/>
                </a:lnTo>
                <a:lnTo>
                  <a:pt x="149" y="11"/>
                </a:lnTo>
                <a:lnTo>
                  <a:pt x="159" y="16"/>
                </a:lnTo>
                <a:lnTo>
                  <a:pt x="164" y="18"/>
                </a:lnTo>
                <a:lnTo>
                  <a:pt x="168" y="18"/>
                </a:lnTo>
                <a:lnTo>
                  <a:pt x="168" y="18"/>
                </a:lnTo>
                <a:lnTo>
                  <a:pt x="173" y="17"/>
                </a:lnTo>
                <a:lnTo>
                  <a:pt x="177" y="16"/>
                </a:lnTo>
                <a:lnTo>
                  <a:pt x="188" y="10"/>
                </a:lnTo>
                <a:lnTo>
                  <a:pt x="188" y="10"/>
                </a:lnTo>
                <a:lnTo>
                  <a:pt x="196" y="7"/>
                </a:lnTo>
                <a:lnTo>
                  <a:pt x="205" y="3"/>
                </a:lnTo>
                <a:lnTo>
                  <a:pt x="214" y="1"/>
                </a:lnTo>
                <a:lnTo>
                  <a:pt x="224" y="0"/>
                </a:lnTo>
                <a:lnTo>
                  <a:pt x="224" y="0"/>
                </a:lnTo>
                <a:lnTo>
                  <a:pt x="234" y="1"/>
                </a:lnTo>
                <a:lnTo>
                  <a:pt x="244" y="3"/>
                </a:lnTo>
                <a:lnTo>
                  <a:pt x="254" y="8"/>
                </a:lnTo>
                <a:lnTo>
                  <a:pt x="262" y="11"/>
                </a:lnTo>
                <a:lnTo>
                  <a:pt x="262" y="11"/>
                </a:lnTo>
                <a:lnTo>
                  <a:pt x="272" y="16"/>
                </a:lnTo>
                <a:lnTo>
                  <a:pt x="276" y="18"/>
                </a:lnTo>
                <a:lnTo>
                  <a:pt x="280" y="18"/>
                </a:lnTo>
                <a:lnTo>
                  <a:pt x="280" y="18"/>
                </a:lnTo>
                <a:lnTo>
                  <a:pt x="284" y="17"/>
                </a:lnTo>
                <a:lnTo>
                  <a:pt x="290" y="16"/>
                </a:lnTo>
                <a:lnTo>
                  <a:pt x="301" y="10"/>
                </a:lnTo>
                <a:lnTo>
                  <a:pt x="301" y="10"/>
                </a:lnTo>
                <a:lnTo>
                  <a:pt x="308" y="7"/>
                </a:lnTo>
                <a:lnTo>
                  <a:pt x="317" y="3"/>
                </a:lnTo>
                <a:lnTo>
                  <a:pt x="326" y="1"/>
                </a:lnTo>
                <a:lnTo>
                  <a:pt x="335" y="0"/>
                </a:lnTo>
                <a:lnTo>
                  <a:pt x="335" y="0"/>
                </a:lnTo>
                <a:lnTo>
                  <a:pt x="346" y="1"/>
                </a:lnTo>
                <a:lnTo>
                  <a:pt x="356" y="3"/>
                </a:lnTo>
                <a:lnTo>
                  <a:pt x="366" y="8"/>
                </a:lnTo>
                <a:lnTo>
                  <a:pt x="375" y="11"/>
                </a:lnTo>
                <a:lnTo>
                  <a:pt x="375" y="11"/>
                </a:lnTo>
                <a:lnTo>
                  <a:pt x="384" y="16"/>
                </a:lnTo>
                <a:lnTo>
                  <a:pt x="389" y="18"/>
                </a:lnTo>
                <a:lnTo>
                  <a:pt x="392" y="18"/>
                </a:lnTo>
                <a:lnTo>
                  <a:pt x="392" y="18"/>
                </a:lnTo>
                <a:lnTo>
                  <a:pt x="396" y="17"/>
                </a:lnTo>
                <a:lnTo>
                  <a:pt x="402" y="16"/>
                </a:lnTo>
                <a:lnTo>
                  <a:pt x="414" y="10"/>
                </a:lnTo>
                <a:lnTo>
                  <a:pt x="414" y="10"/>
                </a:lnTo>
                <a:lnTo>
                  <a:pt x="430" y="3"/>
                </a:lnTo>
                <a:lnTo>
                  <a:pt x="439" y="1"/>
                </a:lnTo>
                <a:lnTo>
                  <a:pt x="448" y="0"/>
                </a:lnTo>
                <a:lnTo>
                  <a:pt x="448" y="0"/>
                </a:lnTo>
                <a:lnTo>
                  <a:pt x="460" y="1"/>
                </a:lnTo>
                <a:lnTo>
                  <a:pt x="471" y="4"/>
                </a:lnTo>
                <a:lnTo>
                  <a:pt x="481" y="8"/>
                </a:lnTo>
                <a:lnTo>
                  <a:pt x="490" y="12"/>
                </a:lnTo>
                <a:lnTo>
                  <a:pt x="490" y="12"/>
                </a:lnTo>
                <a:lnTo>
                  <a:pt x="498" y="16"/>
                </a:lnTo>
                <a:lnTo>
                  <a:pt x="503" y="18"/>
                </a:lnTo>
                <a:lnTo>
                  <a:pt x="503" y="18"/>
                </a:lnTo>
                <a:lnTo>
                  <a:pt x="513" y="18"/>
                </a:lnTo>
                <a:lnTo>
                  <a:pt x="520" y="17"/>
                </a:lnTo>
                <a:lnTo>
                  <a:pt x="523" y="15"/>
                </a:lnTo>
                <a:lnTo>
                  <a:pt x="526" y="13"/>
                </a:lnTo>
                <a:lnTo>
                  <a:pt x="526" y="13"/>
                </a:lnTo>
                <a:lnTo>
                  <a:pt x="531" y="8"/>
                </a:lnTo>
                <a:lnTo>
                  <a:pt x="538" y="4"/>
                </a:lnTo>
                <a:lnTo>
                  <a:pt x="547" y="1"/>
                </a:lnTo>
                <a:lnTo>
                  <a:pt x="559" y="0"/>
                </a:lnTo>
                <a:lnTo>
                  <a:pt x="559" y="40"/>
                </a:lnTo>
                <a:lnTo>
                  <a:pt x="559" y="40"/>
                </a:lnTo>
                <a:lnTo>
                  <a:pt x="555" y="40"/>
                </a:lnTo>
                <a:lnTo>
                  <a:pt x="555" y="40"/>
                </a:lnTo>
                <a:lnTo>
                  <a:pt x="553" y="41"/>
                </a:lnTo>
                <a:lnTo>
                  <a:pt x="553" y="41"/>
                </a:lnTo>
                <a:lnTo>
                  <a:pt x="545" y="49"/>
                </a:lnTo>
                <a:lnTo>
                  <a:pt x="540" y="51"/>
                </a:lnTo>
                <a:lnTo>
                  <a:pt x="535" y="54"/>
                </a:lnTo>
                <a:lnTo>
                  <a:pt x="529" y="56"/>
                </a:lnTo>
                <a:lnTo>
                  <a:pt x="521" y="57"/>
                </a:lnTo>
                <a:lnTo>
                  <a:pt x="503" y="58"/>
                </a:lnTo>
                <a:lnTo>
                  <a:pt x="503" y="58"/>
                </a:lnTo>
                <a:close/>
                <a:moveTo>
                  <a:pt x="555" y="40"/>
                </a:moveTo>
                <a:lnTo>
                  <a:pt x="555" y="40"/>
                </a:lnTo>
                <a:lnTo>
                  <a:pt x="555" y="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3;p2"/>
          <p:cNvSpPr/>
          <p:nvPr/>
        </p:nvSpPr>
        <p:spPr>
          <a:xfrm rot="12770">
            <a:off x="9810029" y="58481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8" name="Google Shape;14;p2"/>
          <p:cNvSpPr/>
          <p:nvPr/>
        </p:nvSpPr>
        <p:spPr>
          <a:xfrm rot="12770">
            <a:off x="10232768" y="26601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9" name="Google Shape;13;p2"/>
          <p:cNvSpPr/>
          <p:nvPr/>
        </p:nvSpPr>
        <p:spPr>
          <a:xfrm rot="12770">
            <a:off x="11114548" y="3154228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20" name="Google Shape;13;p2"/>
          <p:cNvSpPr/>
          <p:nvPr/>
        </p:nvSpPr>
        <p:spPr>
          <a:xfrm rot="12770">
            <a:off x="5683979" y="968367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25497" y="3137209"/>
            <a:ext cx="30188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规则解析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3"/>
          <p:cNvSpPr/>
          <p:nvPr/>
        </p:nvSpPr>
        <p:spPr>
          <a:xfrm>
            <a:off x="538925" y="3278728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6" name="Google Shape;576;p23"/>
          <p:cNvSpPr/>
          <p:nvPr/>
        </p:nvSpPr>
        <p:spPr>
          <a:xfrm>
            <a:off x="4344159" y="4303978"/>
            <a:ext cx="485723" cy="484351"/>
          </a:xfrm>
          <a:custGeom>
            <a:avLst/>
            <a:gdLst/>
            <a:ahLst/>
            <a:cxnLst/>
            <a:rect l="l" t="t" r="r" b="b"/>
            <a:pathLst>
              <a:path w="1411" h="1407" extrusionOk="0">
                <a:moveTo>
                  <a:pt x="706" y="1"/>
                </a:moveTo>
                <a:cubicBezTo>
                  <a:pt x="617" y="1"/>
                  <a:pt x="534" y="15"/>
                  <a:pt x="456" y="45"/>
                </a:cubicBezTo>
                <a:cubicBezTo>
                  <a:pt x="520" y="74"/>
                  <a:pt x="578" y="108"/>
                  <a:pt x="632" y="148"/>
                </a:cubicBezTo>
                <a:cubicBezTo>
                  <a:pt x="652" y="138"/>
                  <a:pt x="681" y="128"/>
                  <a:pt x="706" y="128"/>
                </a:cubicBezTo>
                <a:cubicBezTo>
                  <a:pt x="745" y="128"/>
                  <a:pt x="784" y="143"/>
                  <a:pt x="808" y="167"/>
                </a:cubicBezTo>
                <a:cubicBezTo>
                  <a:pt x="887" y="133"/>
                  <a:pt x="970" y="108"/>
                  <a:pt x="1053" y="94"/>
                </a:cubicBezTo>
                <a:cubicBezTo>
                  <a:pt x="950" y="35"/>
                  <a:pt x="833" y="1"/>
                  <a:pt x="706" y="1"/>
                </a:cubicBezTo>
                <a:close/>
                <a:moveTo>
                  <a:pt x="333" y="104"/>
                </a:moveTo>
                <a:cubicBezTo>
                  <a:pt x="260" y="153"/>
                  <a:pt x="191" y="216"/>
                  <a:pt x="138" y="285"/>
                </a:cubicBezTo>
                <a:cubicBezTo>
                  <a:pt x="177" y="358"/>
                  <a:pt x="226" y="422"/>
                  <a:pt x="280" y="481"/>
                </a:cubicBezTo>
                <a:cubicBezTo>
                  <a:pt x="299" y="471"/>
                  <a:pt x="319" y="466"/>
                  <a:pt x="343" y="466"/>
                </a:cubicBezTo>
                <a:cubicBezTo>
                  <a:pt x="358" y="466"/>
                  <a:pt x="373" y="471"/>
                  <a:pt x="387" y="476"/>
                </a:cubicBezTo>
                <a:cubicBezTo>
                  <a:pt x="441" y="417"/>
                  <a:pt x="500" y="363"/>
                  <a:pt x="564" y="314"/>
                </a:cubicBezTo>
                <a:cubicBezTo>
                  <a:pt x="559" y="299"/>
                  <a:pt x="559" y="290"/>
                  <a:pt x="559" y="280"/>
                </a:cubicBezTo>
                <a:cubicBezTo>
                  <a:pt x="559" y="260"/>
                  <a:pt x="559" y="246"/>
                  <a:pt x="564" y="231"/>
                </a:cubicBezTo>
                <a:cubicBezTo>
                  <a:pt x="495" y="182"/>
                  <a:pt x="417" y="138"/>
                  <a:pt x="333" y="104"/>
                </a:cubicBezTo>
                <a:close/>
                <a:moveTo>
                  <a:pt x="622" y="402"/>
                </a:moveTo>
                <a:cubicBezTo>
                  <a:pt x="564" y="441"/>
                  <a:pt x="515" y="486"/>
                  <a:pt x="471" y="539"/>
                </a:cubicBezTo>
                <a:cubicBezTo>
                  <a:pt x="485" y="559"/>
                  <a:pt x="495" y="588"/>
                  <a:pt x="495" y="618"/>
                </a:cubicBezTo>
                <a:cubicBezTo>
                  <a:pt x="495" y="632"/>
                  <a:pt x="490" y="647"/>
                  <a:pt x="485" y="662"/>
                </a:cubicBezTo>
                <a:cubicBezTo>
                  <a:pt x="617" y="750"/>
                  <a:pt x="769" y="809"/>
                  <a:pt x="931" y="833"/>
                </a:cubicBezTo>
                <a:cubicBezTo>
                  <a:pt x="941" y="814"/>
                  <a:pt x="955" y="799"/>
                  <a:pt x="970" y="784"/>
                </a:cubicBezTo>
                <a:cubicBezTo>
                  <a:pt x="926" y="647"/>
                  <a:pt x="857" y="525"/>
                  <a:pt x="764" y="417"/>
                </a:cubicBezTo>
                <a:cubicBezTo>
                  <a:pt x="750" y="422"/>
                  <a:pt x="730" y="427"/>
                  <a:pt x="706" y="427"/>
                </a:cubicBezTo>
                <a:cubicBezTo>
                  <a:pt x="676" y="427"/>
                  <a:pt x="647" y="417"/>
                  <a:pt x="622" y="402"/>
                </a:cubicBezTo>
                <a:close/>
                <a:moveTo>
                  <a:pt x="1176" y="182"/>
                </a:moveTo>
                <a:cubicBezTo>
                  <a:pt x="1063" y="192"/>
                  <a:pt x="955" y="221"/>
                  <a:pt x="857" y="265"/>
                </a:cubicBezTo>
                <a:cubicBezTo>
                  <a:pt x="857" y="270"/>
                  <a:pt x="857" y="275"/>
                  <a:pt x="857" y="280"/>
                </a:cubicBezTo>
                <a:cubicBezTo>
                  <a:pt x="857" y="304"/>
                  <a:pt x="853" y="324"/>
                  <a:pt x="843" y="344"/>
                </a:cubicBezTo>
                <a:cubicBezTo>
                  <a:pt x="941" y="461"/>
                  <a:pt x="1019" y="598"/>
                  <a:pt x="1068" y="750"/>
                </a:cubicBezTo>
                <a:cubicBezTo>
                  <a:pt x="1132" y="750"/>
                  <a:pt x="1181" y="789"/>
                  <a:pt x="1205" y="838"/>
                </a:cubicBezTo>
                <a:cubicBezTo>
                  <a:pt x="1274" y="833"/>
                  <a:pt x="1337" y="819"/>
                  <a:pt x="1401" y="804"/>
                </a:cubicBezTo>
                <a:cubicBezTo>
                  <a:pt x="1406" y="770"/>
                  <a:pt x="1411" y="735"/>
                  <a:pt x="1411" y="701"/>
                </a:cubicBezTo>
                <a:cubicBezTo>
                  <a:pt x="1411" y="495"/>
                  <a:pt x="1318" y="309"/>
                  <a:pt x="1176" y="182"/>
                </a:cubicBezTo>
                <a:close/>
                <a:moveTo>
                  <a:pt x="74" y="388"/>
                </a:moveTo>
                <a:cubicBezTo>
                  <a:pt x="30" y="481"/>
                  <a:pt x="0" y="588"/>
                  <a:pt x="0" y="701"/>
                </a:cubicBezTo>
                <a:cubicBezTo>
                  <a:pt x="0" y="833"/>
                  <a:pt x="35" y="956"/>
                  <a:pt x="98" y="1063"/>
                </a:cubicBezTo>
                <a:cubicBezTo>
                  <a:pt x="123" y="936"/>
                  <a:pt x="167" y="819"/>
                  <a:pt x="226" y="706"/>
                </a:cubicBezTo>
                <a:cubicBezTo>
                  <a:pt x="206" y="681"/>
                  <a:pt x="191" y="652"/>
                  <a:pt x="191" y="618"/>
                </a:cubicBezTo>
                <a:cubicBezTo>
                  <a:pt x="191" y="598"/>
                  <a:pt x="196" y="574"/>
                  <a:pt x="206" y="559"/>
                </a:cubicBezTo>
                <a:cubicBezTo>
                  <a:pt x="157" y="505"/>
                  <a:pt x="113" y="446"/>
                  <a:pt x="74" y="388"/>
                </a:cubicBezTo>
                <a:close/>
                <a:moveTo>
                  <a:pt x="1377" y="917"/>
                </a:moveTo>
                <a:lnTo>
                  <a:pt x="1377" y="917"/>
                </a:lnTo>
                <a:cubicBezTo>
                  <a:pt x="1323" y="931"/>
                  <a:pt x="1264" y="941"/>
                  <a:pt x="1210" y="946"/>
                </a:cubicBezTo>
                <a:cubicBezTo>
                  <a:pt x="1195" y="985"/>
                  <a:pt x="1166" y="1019"/>
                  <a:pt x="1127" y="1034"/>
                </a:cubicBezTo>
                <a:cubicBezTo>
                  <a:pt x="1127" y="1063"/>
                  <a:pt x="1127" y="1093"/>
                  <a:pt x="1127" y="1122"/>
                </a:cubicBezTo>
                <a:cubicBezTo>
                  <a:pt x="1127" y="1171"/>
                  <a:pt x="1127" y="1225"/>
                  <a:pt x="1117" y="1274"/>
                </a:cubicBezTo>
                <a:cubicBezTo>
                  <a:pt x="1239" y="1186"/>
                  <a:pt x="1328" y="1063"/>
                  <a:pt x="1377" y="917"/>
                </a:cubicBezTo>
                <a:close/>
                <a:moveTo>
                  <a:pt x="422" y="745"/>
                </a:moveTo>
                <a:cubicBezTo>
                  <a:pt x="397" y="760"/>
                  <a:pt x="373" y="765"/>
                  <a:pt x="343" y="765"/>
                </a:cubicBezTo>
                <a:lnTo>
                  <a:pt x="314" y="765"/>
                </a:lnTo>
                <a:cubicBezTo>
                  <a:pt x="245" y="892"/>
                  <a:pt x="201" y="1034"/>
                  <a:pt x="191" y="1181"/>
                </a:cubicBezTo>
                <a:cubicBezTo>
                  <a:pt x="255" y="1254"/>
                  <a:pt x="338" y="1313"/>
                  <a:pt x="431" y="1352"/>
                </a:cubicBezTo>
                <a:cubicBezTo>
                  <a:pt x="544" y="1176"/>
                  <a:pt x="706" y="1029"/>
                  <a:pt x="897" y="936"/>
                </a:cubicBezTo>
                <a:cubicBezTo>
                  <a:pt x="720" y="907"/>
                  <a:pt x="564" y="838"/>
                  <a:pt x="422" y="745"/>
                </a:cubicBezTo>
                <a:close/>
                <a:moveTo>
                  <a:pt x="970" y="1014"/>
                </a:moveTo>
                <a:cubicBezTo>
                  <a:pt x="794" y="1098"/>
                  <a:pt x="642" y="1230"/>
                  <a:pt x="534" y="1387"/>
                </a:cubicBezTo>
                <a:cubicBezTo>
                  <a:pt x="588" y="1401"/>
                  <a:pt x="647" y="1406"/>
                  <a:pt x="706" y="1406"/>
                </a:cubicBezTo>
                <a:cubicBezTo>
                  <a:pt x="808" y="1406"/>
                  <a:pt x="911" y="1382"/>
                  <a:pt x="999" y="1343"/>
                </a:cubicBezTo>
                <a:cubicBezTo>
                  <a:pt x="1014" y="1269"/>
                  <a:pt x="1024" y="1196"/>
                  <a:pt x="1024" y="1122"/>
                </a:cubicBezTo>
                <a:cubicBezTo>
                  <a:pt x="1024" y="1093"/>
                  <a:pt x="1024" y="1068"/>
                  <a:pt x="1019" y="1039"/>
                </a:cubicBezTo>
                <a:cubicBezTo>
                  <a:pt x="1004" y="1034"/>
                  <a:pt x="985" y="1024"/>
                  <a:pt x="970" y="10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8" name="Google Shape;578;p23"/>
          <p:cNvSpPr/>
          <p:nvPr/>
        </p:nvSpPr>
        <p:spPr>
          <a:xfrm>
            <a:off x="7510146" y="4558717"/>
            <a:ext cx="243033" cy="101552"/>
          </a:xfrm>
          <a:custGeom>
            <a:avLst/>
            <a:gdLst/>
            <a:ahLst/>
            <a:cxnLst/>
            <a:rect l="l" t="t" r="r" b="b"/>
            <a:pathLst>
              <a:path w="706" h="295" extrusionOk="0">
                <a:moveTo>
                  <a:pt x="353" y="0"/>
                </a:moveTo>
                <a:cubicBezTo>
                  <a:pt x="231" y="0"/>
                  <a:pt x="118" y="49"/>
                  <a:pt x="35" y="142"/>
                </a:cubicBezTo>
                <a:cubicBezTo>
                  <a:pt x="1" y="177"/>
                  <a:pt x="6" y="235"/>
                  <a:pt x="40" y="270"/>
                </a:cubicBezTo>
                <a:cubicBezTo>
                  <a:pt x="58" y="286"/>
                  <a:pt x="81" y="293"/>
                  <a:pt x="103" y="293"/>
                </a:cubicBezTo>
                <a:cubicBezTo>
                  <a:pt x="128" y="293"/>
                  <a:pt x="154" y="283"/>
                  <a:pt x="172" y="265"/>
                </a:cubicBezTo>
                <a:cubicBezTo>
                  <a:pt x="216" y="211"/>
                  <a:pt x="285" y="181"/>
                  <a:pt x="353" y="181"/>
                </a:cubicBezTo>
                <a:cubicBezTo>
                  <a:pt x="422" y="181"/>
                  <a:pt x="490" y="211"/>
                  <a:pt x="535" y="265"/>
                </a:cubicBezTo>
                <a:cubicBezTo>
                  <a:pt x="554" y="284"/>
                  <a:pt x="579" y="294"/>
                  <a:pt x="603" y="294"/>
                </a:cubicBezTo>
                <a:cubicBezTo>
                  <a:pt x="623" y="294"/>
                  <a:pt x="647" y="284"/>
                  <a:pt x="662" y="270"/>
                </a:cubicBezTo>
                <a:cubicBezTo>
                  <a:pt x="701" y="235"/>
                  <a:pt x="706" y="177"/>
                  <a:pt x="672" y="142"/>
                </a:cubicBezTo>
                <a:cubicBezTo>
                  <a:pt x="588" y="49"/>
                  <a:pt x="476" y="0"/>
                  <a:pt x="3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9" name="Google Shape;579;p23"/>
          <p:cNvSpPr/>
          <p:nvPr/>
        </p:nvSpPr>
        <p:spPr>
          <a:xfrm>
            <a:off x="7440954" y="4452346"/>
            <a:ext cx="381417" cy="128747"/>
          </a:xfrm>
          <a:custGeom>
            <a:avLst/>
            <a:gdLst/>
            <a:ahLst/>
            <a:cxnLst/>
            <a:rect l="l" t="t" r="r" b="b"/>
            <a:pathLst>
              <a:path w="1108" h="374" extrusionOk="0">
                <a:moveTo>
                  <a:pt x="554" y="1"/>
                </a:moveTo>
                <a:cubicBezTo>
                  <a:pt x="358" y="1"/>
                  <a:pt x="172" y="79"/>
                  <a:pt x="35" y="216"/>
                </a:cubicBezTo>
                <a:cubicBezTo>
                  <a:pt x="1" y="250"/>
                  <a:pt x="1" y="309"/>
                  <a:pt x="35" y="344"/>
                </a:cubicBezTo>
                <a:cubicBezTo>
                  <a:pt x="53" y="364"/>
                  <a:pt x="77" y="374"/>
                  <a:pt x="102" y="374"/>
                </a:cubicBezTo>
                <a:cubicBezTo>
                  <a:pt x="125" y="374"/>
                  <a:pt x="149" y="365"/>
                  <a:pt x="167" y="348"/>
                </a:cubicBezTo>
                <a:cubicBezTo>
                  <a:pt x="270" y="241"/>
                  <a:pt x="407" y="187"/>
                  <a:pt x="554" y="187"/>
                </a:cubicBezTo>
                <a:cubicBezTo>
                  <a:pt x="701" y="187"/>
                  <a:pt x="838" y="246"/>
                  <a:pt x="941" y="348"/>
                </a:cubicBezTo>
                <a:cubicBezTo>
                  <a:pt x="961" y="363"/>
                  <a:pt x="985" y="373"/>
                  <a:pt x="1005" y="373"/>
                </a:cubicBezTo>
                <a:cubicBezTo>
                  <a:pt x="1029" y="373"/>
                  <a:pt x="1054" y="363"/>
                  <a:pt x="1073" y="348"/>
                </a:cubicBezTo>
                <a:cubicBezTo>
                  <a:pt x="1108" y="309"/>
                  <a:pt x="1108" y="250"/>
                  <a:pt x="1073" y="216"/>
                </a:cubicBezTo>
                <a:cubicBezTo>
                  <a:pt x="931" y="79"/>
                  <a:pt x="750" y="1"/>
                  <a:pt x="5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0" name="Google Shape;580;p23"/>
          <p:cNvSpPr/>
          <p:nvPr/>
        </p:nvSpPr>
        <p:spPr>
          <a:xfrm>
            <a:off x="7370385" y="4348042"/>
            <a:ext cx="522900" cy="153877"/>
          </a:xfrm>
          <a:custGeom>
            <a:avLst/>
            <a:gdLst/>
            <a:ahLst/>
            <a:cxnLst/>
            <a:rect l="l" t="t" r="r" b="b"/>
            <a:pathLst>
              <a:path w="1519" h="447" extrusionOk="0">
                <a:moveTo>
                  <a:pt x="759" y="0"/>
                </a:moveTo>
                <a:cubicBezTo>
                  <a:pt x="490" y="0"/>
                  <a:pt x="230" y="103"/>
                  <a:pt x="39" y="289"/>
                </a:cubicBezTo>
                <a:cubicBezTo>
                  <a:pt x="0" y="323"/>
                  <a:pt x="0" y="382"/>
                  <a:pt x="35" y="416"/>
                </a:cubicBezTo>
                <a:cubicBezTo>
                  <a:pt x="52" y="437"/>
                  <a:pt x="77" y="446"/>
                  <a:pt x="101" y="446"/>
                </a:cubicBezTo>
                <a:cubicBezTo>
                  <a:pt x="124" y="446"/>
                  <a:pt x="148" y="438"/>
                  <a:pt x="167" y="421"/>
                </a:cubicBezTo>
                <a:cubicBezTo>
                  <a:pt x="323" y="269"/>
                  <a:pt x="534" y="181"/>
                  <a:pt x="759" y="181"/>
                </a:cubicBezTo>
                <a:cubicBezTo>
                  <a:pt x="980" y="181"/>
                  <a:pt x="1190" y="269"/>
                  <a:pt x="1352" y="421"/>
                </a:cubicBezTo>
                <a:cubicBezTo>
                  <a:pt x="1372" y="441"/>
                  <a:pt x="1391" y="446"/>
                  <a:pt x="1416" y="446"/>
                </a:cubicBezTo>
                <a:cubicBezTo>
                  <a:pt x="1440" y="446"/>
                  <a:pt x="1465" y="436"/>
                  <a:pt x="1484" y="416"/>
                </a:cubicBezTo>
                <a:cubicBezTo>
                  <a:pt x="1518" y="382"/>
                  <a:pt x="1514" y="323"/>
                  <a:pt x="1479" y="289"/>
                </a:cubicBezTo>
                <a:cubicBezTo>
                  <a:pt x="1283" y="103"/>
                  <a:pt x="1029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1" name="Google Shape;581;p23"/>
          <p:cNvSpPr/>
          <p:nvPr/>
        </p:nvSpPr>
        <p:spPr>
          <a:xfrm>
            <a:off x="7592765" y="4668186"/>
            <a:ext cx="77799" cy="76077"/>
          </a:xfrm>
          <a:custGeom>
            <a:avLst/>
            <a:gdLst/>
            <a:ahLst/>
            <a:cxnLst/>
            <a:rect l="l" t="t" r="r" b="b"/>
            <a:pathLst>
              <a:path w="226" h="221" extrusionOk="0">
                <a:moveTo>
                  <a:pt x="113" y="1"/>
                </a:moveTo>
                <a:cubicBezTo>
                  <a:pt x="50" y="1"/>
                  <a:pt x="1" y="50"/>
                  <a:pt x="1" y="108"/>
                </a:cubicBezTo>
                <a:cubicBezTo>
                  <a:pt x="1" y="172"/>
                  <a:pt x="50" y="221"/>
                  <a:pt x="113" y="221"/>
                </a:cubicBezTo>
                <a:cubicBezTo>
                  <a:pt x="172" y="221"/>
                  <a:pt x="226" y="172"/>
                  <a:pt x="226" y="108"/>
                </a:cubicBezTo>
                <a:cubicBezTo>
                  <a:pt x="226" y="50"/>
                  <a:pt x="172" y="1"/>
                  <a:pt x="1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5839543" y="3415492"/>
            <a:ext cx="512917" cy="892279"/>
          </a:xfrm>
          <a:custGeom>
            <a:avLst/>
            <a:gdLst/>
            <a:ahLst/>
            <a:cxnLst/>
            <a:rect l="l" t="t" r="r" b="b"/>
            <a:pathLst>
              <a:path w="1490" h="2592" extrusionOk="0">
                <a:moveTo>
                  <a:pt x="1391" y="427"/>
                </a:moveTo>
                <a:lnTo>
                  <a:pt x="1391" y="2161"/>
                </a:lnTo>
                <a:lnTo>
                  <a:pt x="93" y="2161"/>
                </a:lnTo>
                <a:lnTo>
                  <a:pt x="93" y="427"/>
                </a:lnTo>
                <a:close/>
                <a:moveTo>
                  <a:pt x="231" y="1"/>
                </a:moveTo>
                <a:cubicBezTo>
                  <a:pt x="103" y="1"/>
                  <a:pt x="0" y="99"/>
                  <a:pt x="0" y="226"/>
                </a:cubicBezTo>
                <a:lnTo>
                  <a:pt x="0" y="2366"/>
                </a:lnTo>
                <a:cubicBezTo>
                  <a:pt x="0" y="2489"/>
                  <a:pt x="103" y="2592"/>
                  <a:pt x="231" y="2592"/>
                </a:cubicBezTo>
                <a:lnTo>
                  <a:pt x="1264" y="2592"/>
                </a:lnTo>
                <a:cubicBezTo>
                  <a:pt x="1386" y="2592"/>
                  <a:pt x="1489" y="2489"/>
                  <a:pt x="1489" y="2366"/>
                </a:cubicBezTo>
                <a:lnTo>
                  <a:pt x="1489" y="226"/>
                </a:lnTo>
                <a:cubicBezTo>
                  <a:pt x="1489" y="99"/>
                  <a:pt x="1386" y="1"/>
                  <a:pt x="12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Google Shape;13;p2"/>
          <p:cNvGrpSpPr/>
          <p:nvPr/>
        </p:nvGrpSpPr>
        <p:grpSpPr>
          <a:xfrm rot="4556933">
            <a:off x="-1197543" y="4840646"/>
            <a:ext cx="3573329" cy="3120377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6" name="Google Shape;14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15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oogle Shape;16;p2"/>
          <p:cNvGrpSpPr/>
          <p:nvPr/>
        </p:nvGrpSpPr>
        <p:grpSpPr>
          <a:xfrm rot="14787427">
            <a:off x="7927226" y="-1006085"/>
            <a:ext cx="6150209" cy="4505491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9" name="Google Shape;17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18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20" name="组合 19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22" name="Rounded Rectangle 23"/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823588" y="2120554"/>
                <a:ext cx="3013058" cy="47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规则解析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" name="图片 1" descr="3b32313536333934393bbcd3c3dccec4bcfe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  <p:grpSp>
        <p:nvGrpSpPr>
          <p:cNvPr id="65" name="组合 64"/>
          <p:cNvGrpSpPr/>
          <p:nvPr/>
        </p:nvGrpSpPr>
        <p:grpSpPr>
          <a:xfrm>
            <a:off x="1658831" y="1985010"/>
            <a:ext cx="8639831" cy="3483861"/>
            <a:chOff x="2612" y="3126"/>
            <a:chExt cx="13606" cy="5486"/>
          </a:xfrm>
        </p:grpSpPr>
        <p:sp>
          <p:nvSpPr>
            <p:cNvPr id="49" name="矩形 47"/>
            <p:cNvSpPr/>
            <p:nvPr>
              <p:custDataLst>
                <p:tags r:id="rId4"/>
              </p:custDataLst>
            </p:nvPr>
          </p:nvSpPr>
          <p:spPr>
            <a:xfrm>
              <a:off x="8239" y="4124"/>
              <a:ext cx="2212" cy="839"/>
            </a:xfrm>
            <a:prstGeom prst="rect">
              <a:avLst/>
            </a:prstGeom>
            <a:solidFill>
              <a:srgbClr val="85F13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加密算法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F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矩形 48"/>
            <p:cNvSpPr/>
            <p:nvPr>
              <p:custDataLst>
                <p:tags r:id="rId5"/>
              </p:custDataLst>
            </p:nvPr>
          </p:nvSpPr>
          <p:spPr>
            <a:xfrm>
              <a:off x="2612" y="4093"/>
              <a:ext cx="2211" cy="8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信息</a:t>
              </a:r>
              <a:r>
                <a:rPr lang="en-US" altLang="zh-CN" sz="1800" kern="1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仿宋_GB2312"/>
                </a:rPr>
                <a:t>X</a:t>
              </a:r>
              <a:r>
                <a:rPr lang="en-US" altLang="zh-CN" sz="1800" kern="100" baseline="-250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仿宋_GB2312"/>
                </a:rPr>
                <a:t>1</a:t>
              </a:r>
              <a:endParaRPr lang="en-US" altLang="zh-CN" sz="1800" kern="100" baseline="-25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仿宋_GB2312"/>
              </a:endParaRPr>
            </a:p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（自然数）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矩形 49"/>
            <p:cNvSpPr/>
            <p:nvPr>
              <p:custDataLst>
                <p:tags r:id="rId6"/>
              </p:custDataLst>
            </p:nvPr>
          </p:nvSpPr>
          <p:spPr>
            <a:xfrm>
              <a:off x="8214" y="7773"/>
              <a:ext cx="2211" cy="839"/>
            </a:xfrm>
            <a:prstGeom prst="rect">
              <a:avLst/>
            </a:prstGeom>
            <a:solidFill>
              <a:srgbClr val="FEB54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初始密钥</a:t>
              </a:r>
              <a:r>
                <a:rPr lang="en-US" altLang="zh-CN" sz="1800" kern="1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仿宋_GB2312"/>
                </a:rPr>
                <a:t>Y</a:t>
              </a:r>
              <a:r>
                <a:rPr lang="en-US" altLang="zh-CN" sz="1800" kern="100" baseline="-250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仿宋_GB2312"/>
                </a:rPr>
                <a:t>1</a:t>
              </a:r>
              <a:endParaRPr lang="en-US" altLang="zh-CN" sz="1800" kern="100" baseline="-25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仿宋_GB2312"/>
              </a:endParaRPr>
            </a:p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（自然数）</a:t>
              </a: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矩形 50"/>
            <p:cNvSpPr/>
            <p:nvPr>
              <p:custDataLst>
                <p:tags r:id="rId7"/>
              </p:custDataLst>
            </p:nvPr>
          </p:nvSpPr>
          <p:spPr>
            <a:xfrm>
              <a:off x="10966" y="4124"/>
              <a:ext cx="2211" cy="839"/>
            </a:xfrm>
            <a:prstGeom prst="rect">
              <a:avLst/>
            </a:prstGeom>
            <a:solidFill>
              <a:srgbClr val="36E19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密文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Z</a:t>
              </a: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（二进制）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 53"/>
            <p:cNvSpPr/>
            <p:nvPr>
              <p:custDataLst>
                <p:tags r:id="rId8"/>
              </p:custDataLst>
            </p:nvPr>
          </p:nvSpPr>
          <p:spPr>
            <a:xfrm>
              <a:off x="5512" y="4109"/>
              <a:ext cx="2211" cy="8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信息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X</a:t>
              </a: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（二进制）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矩形 54"/>
            <p:cNvSpPr/>
            <p:nvPr>
              <p:custDataLst>
                <p:tags r:id="rId9"/>
              </p:custDataLst>
            </p:nvPr>
          </p:nvSpPr>
          <p:spPr>
            <a:xfrm>
              <a:off x="8223" y="5872"/>
              <a:ext cx="2211" cy="839"/>
            </a:xfrm>
            <a:prstGeom prst="rect">
              <a:avLst/>
            </a:prstGeom>
            <a:solidFill>
              <a:srgbClr val="FEB54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800" kern="1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仿宋_GB2312"/>
                </a:rPr>
                <a:t>密钥</a:t>
              </a:r>
              <a:r>
                <a:rPr lang="en-US" altLang="zh-CN" sz="1800" kern="1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仿宋_GB2312"/>
                </a:rPr>
                <a:t>Y</a:t>
              </a:r>
              <a:endParaRPr lang="en-US" altLang="zh-CN" sz="1800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仿宋_GB2312"/>
              </a:endParaRPr>
            </a:p>
            <a:p>
              <a:pPr algn="ctr"/>
              <a:r>
                <a:rPr lang="en-US" altLang="zh-CN" kern="1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(</a:t>
              </a:r>
              <a:r>
                <a:rPr lang="zh-CN" altLang="en-US" kern="1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二进制</a:t>
              </a:r>
              <a:r>
                <a:rPr lang="en-US" altLang="zh-CN" kern="1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)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5" name="直接箭头连接符 56"/>
            <p:cNvCxnSpPr>
              <a:stCxn id="49" idx="3"/>
              <a:endCxn id="52" idx="1"/>
            </p:cNvCxnSpPr>
            <p:nvPr>
              <p:custDataLst>
                <p:tags r:id="rId10"/>
              </p:custDataLst>
            </p:nvPr>
          </p:nvCxnSpPr>
          <p:spPr>
            <a:xfrm>
              <a:off x="10450" y="4544"/>
              <a:ext cx="51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7"/>
            <p:cNvSpPr txBox="1"/>
            <p:nvPr>
              <p:custDataLst>
                <p:tags r:id="rId11"/>
              </p:custDataLst>
            </p:nvPr>
          </p:nvSpPr>
          <p:spPr>
            <a:xfrm>
              <a:off x="8214" y="3126"/>
              <a:ext cx="254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加密计算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7" name="直接箭头连接符 59"/>
            <p:cNvCxnSpPr>
              <a:stCxn id="51" idx="0"/>
              <a:endCxn id="54" idx="2"/>
            </p:cNvCxnSpPr>
            <p:nvPr>
              <p:custDataLst>
                <p:tags r:id="rId12"/>
              </p:custDataLst>
            </p:nvPr>
          </p:nvCxnSpPr>
          <p:spPr>
            <a:xfrm flipV="1">
              <a:off x="9320" y="6711"/>
              <a:ext cx="9" cy="10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60"/>
            <p:cNvSpPr txBox="1"/>
            <p:nvPr>
              <p:custDataLst>
                <p:tags r:id="rId13"/>
              </p:custDataLst>
            </p:nvPr>
          </p:nvSpPr>
          <p:spPr>
            <a:xfrm>
              <a:off x="9462" y="7052"/>
              <a:ext cx="2541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编码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9" name="直接箭头连接符 2097152"/>
            <p:cNvCxnSpPr>
              <a:stCxn id="54" idx="0"/>
              <a:endCxn id="49" idx="2"/>
            </p:cNvCxnSpPr>
            <p:nvPr>
              <p:custDataLst>
                <p:tags r:id="rId14"/>
              </p:custDataLst>
            </p:nvPr>
          </p:nvCxnSpPr>
          <p:spPr>
            <a:xfrm flipV="1">
              <a:off x="9329" y="4963"/>
              <a:ext cx="16" cy="90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2097161"/>
            <p:cNvCxnSpPr>
              <a:stCxn id="50" idx="3"/>
              <a:endCxn id="53" idx="1"/>
            </p:cNvCxnSpPr>
            <p:nvPr>
              <p:custDataLst>
                <p:tags r:id="rId15"/>
              </p:custDataLst>
            </p:nvPr>
          </p:nvCxnSpPr>
          <p:spPr>
            <a:xfrm>
              <a:off x="4823" y="4514"/>
              <a:ext cx="689" cy="1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2097162"/>
            <p:cNvSpPr txBox="1"/>
            <p:nvPr>
              <p:custDataLst>
                <p:tags r:id="rId16"/>
              </p:custDataLst>
            </p:nvPr>
          </p:nvSpPr>
          <p:spPr>
            <a:xfrm>
              <a:off x="4739" y="3543"/>
              <a:ext cx="2541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编码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2" name="直接箭头连接符 2097169"/>
            <p:cNvCxnSpPr>
              <a:stCxn id="53" idx="3"/>
              <a:endCxn id="49" idx="1"/>
            </p:cNvCxnSpPr>
            <p:nvPr>
              <p:custDataLst>
                <p:tags r:id="rId17"/>
              </p:custDataLst>
            </p:nvPr>
          </p:nvCxnSpPr>
          <p:spPr>
            <a:xfrm>
              <a:off x="7723" y="4530"/>
              <a:ext cx="516" cy="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17"/>
            <p:cNvSpPr/>
            <p:nvPr>
              <p:custDataLst>
                <p:tags r:id="rId18"/>
              </p:custDataLst>
            </p:nvPr>
          </p:nvSpPr>
          <p:spPr>
            <a:xfrm>
              <a:off x="13620" y="4124"/>
              <a:ext cx="2598" cy="839"/>
            </a:xfrm>
            <a:prstGeom prst="rect">
              <a:avLst/>
            </a:prstGeom>
            <a:solidFill>
              <a:srgbClr val="36E19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密文传输</a:t>
              </a: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（密文储存块）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4" name="直接箭头连接符 18"/>
            <p:cNvCxnSpPr>
              <a:stCxn id="52" idx="3"/>
              <a:endCxn id="63" idx="1"/>
            </p:cNvCxnSpPr>
            <p:nvPr>
              <p:custDataLst>
                <p:tags r:id="rId19"/>
              </p:custDataLst>
            </p:nvPr>
          </p:nvCxnSpPr>
          <p:spPr>
            <a:xfrm>
              <a:off x="13177" y="4544"/>
              <a:ext cx="44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右箭头 10"/>
          <p:cNvSpPr/>
          <p:nvPr/>
        </p:nvSpPr>
        <p:spPr>
          <a:xfrm>
            <a:off x="3062605" y="2725420"/>
            <a:ext cx="429895" cy="26797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>
            <p:custDataLst>
              <p:tags r:id="rId20"/>
            </p:custDataLst>
          </p:nvPr>
        </p:nvSpPr>
        <p:spPr>
          <a:xfrm rot="16200000">
            <a:off x="5584825" y="4462780"/>
            <a:ext cx="676275" cy="3054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>
            <p:custDataLst>
              <p:tags r:id="rId21"/>
            </p:custDataLst>
          </p:nvPr>
        </p:nvSpPr>
        <p:spPr>
          <a:xfrm>
            <a:off x="6612255" y="2747645"/>
            <a:ext cx="340995" cy="25971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左大括号 30"/>
          <p:cNvSpPr/>
          <p:nvPr/>
        </p:nvSpPr>
        <p:spPr>
          <a:xfrm rot="18480000">
            <a:off x="3835400" y="2963545"/>
            <a:ext cx="681355" cy="2420620"/>
          </a:xfrm>
          <a:prstGeom prst="leftBrace">
            <a:avLst/>
          </a:prstGeom>
          <a:noFill/>
          <a:ln w="34925" cap="sq" cmpd="sng">
            <a:solidFill>
              <a:srgbClr val="C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 rot="2100000">
            <a:off x="2620645" y="4515829"/>
            <a:ext cx="2303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C00000"/>
                </a:solidFill>
              </a:rPr>
              <a:t>十进制转二进制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407025" y="2686685"/>
            <a:ext cx="1059815" cy="3835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 w="38100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4" name="图片 33" descr="3b32313536353338303bb7d6cef6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965055" y="5236210"/>
            <a:ext cx="1471295" cy="147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31" grpId="0" bldLvl="0" animBg="1"/>
      <p:bldP spid="31" grpId="1" animBg="1"/>
      <p:bldP spid="32" grpId="0"/>
      <p:bldP spid="32" grpId="1"/>
      <p:bldP spid="3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3"/>
          <p:cNvSpPr/>
          <p:nvPr/>
        </p:nvSpPr>
        <p:spPr>
          <a:xfrm>
            <a:off x="538925" y="3278728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6" name="Google Shape;576;p23"/>
          <p:cNvSpPr/>
          <p:nvPr/>
        </p:nvSpPr>
        <p:spPr>
          <a:xfrm>
            <a:off x="4344159" y="4303978"/>
            <a:ext cx="485723" cy="484351"/>
          </a:xfrm>
          <a:custGeom>
            <a:avLst/>
            <a:gdLst/>
            <a:ahLst/>
            <a:cxnLst/>
            <a:rect l="l" t="t" r="r" b="b"/>
            <a:pathLst>
              <a:path w="1411" h="1407" extrusionOk="0">
                <a:moveTo>
                  <a:pt x="706" y="1"/>
                </a:moveTo>
                <a:cubicBezTo>
                  <a:pt x="617" y="1"/>
                  <a:pt x="534" y="15"/>
                  <a:pt x="456" y="45"/>
                </a:cubicBezTo>
                <a:cubicBezTo>
                  <a:pt x="520" y="74"/>
                  <a:pt x="578" y="108"/>
                  <a:pt x="632" y="148"/>
                </a:cubicBezTo>
                <a:cubicBezTo>
                  <a:pt x="652" y="138"/>
                  <a:pt x="681" y="128"/>
                  <a:pt x="706" y="128"/>
                </a:cubicBezTo>
                <a:cubicBezTo>
                  <a:pt x="745" y="128"/>
                  <a:pt x="784" y="143"/>
                  <a:pt x="808" y="167"/>
                </a:cubicBezTo>
                <a:cubicBezTo>
                  <a:pt x="887" y="133"/>
                  <a:pt x="970" y="108"/>
                  <a:pt x="1053" y="94"/>
                </a:cubicBezTo>
                <a:cubicBezTo>
                  <a:pt x="950" y="35"/>
                  <a:pt x="833" y="1"/>
                  <a:pt x="706" y="1"/>
                </a:cubicBezTo>
                <a:close/>
                <a:moveTo>
                  <a:pt x="333" y="104"/>
                </a:moveTo>
                <a:cubicBezTo>
                  <a:pt x="260" y="153"/>
                  <a:pt x="191" y="216"/>
                  <a:pt x="138" y="285"/>
                </a:cubicBezTo>
                <a:cubicBezTo>
                  <a:pt x="177" y="358"/>
                  <a:pt x="226" y="422"/>
                  <a:pt x="280" y="481"/>
                </a:cubicBezTo>
                <a:cubicBezTo>
                  <a:pt x="299" y="471"/>
                  <a:pt x="319" y="466"/>
                  <a:pt x="343" y="466"/>
                </a:cubicBezTo>
                <a:cubicBezTo>
                  <a:pt x="358" y="466"/>
                  <a:pt x="373" y="471"/>
                  <a:pt x="387" y="476"/>
                </a:cubicBezTo>
                <a:cubicBezTo>
                  <a:pt x="441" y="417"/>
                  <a:pt x="500" y="363"/>
                  <a:pt x="564" y="314"/>
                </a:cubicBezTo>
                <a:cubicBezTo>
                  <a:pt x="559" y="299"/>
                  <a:pt x="559" y="290"/>
                  <a:pt x="559" y="280"/>
                </a:cubicBezTo>
                <a:cubicBezTo>
                  <a:pt x="559" y="260"/>
                  <a:pt x="559" y="246"/>
                  <a:pt x="564" y="231"/>
                </a:cubicBezTo>
                <a:cubicBezTo>
                  <a:pt x="495" y="182"/>
                  <a:pt x="417" y="138"/>
                  <a:pt x="333" y="104"/>
                </a:cubicBezTo>
                <a:close/>
                <a:moveTo>
                  <a:pt x="622" y="402"/>
                </a:moveTo>
                <a:cubicBezTo>
                  <a:pt x="564" y="441"/>
                  <a:pt x="515" y="486"/>
                  <a:pt x="471" y="539"/>
                </a:cubicBezTo>
                <a:cubicBezTo>
                  <a:pt x="485" y="559"/>
                  <a:pt x="495" y="588"/>
                  <a:pt x="495" y="618"/>
                </a:cubicBezTo>
                <a:cubicBezTo>
                  <a:pt x="495" y="632"/>
                  <a:pt x="490" y="647"/>
                  <a:pt x="485" y="662"/>
                </a:cubicBezTo>
                <a:cubicBezTo>
                  <a:pt x="617" y="750"/>
                  <a:pt x="769" y="809"/>
                  <a:pt x="931" y="833"/>
                </a:cubicBezTo>
                <a:cubicBezTo>
                  <a:pt x="941" y="814"/>
                  <a:pt x="955" y="799"/>
                  <a:pt x="970" y="784"/>
                </a:cubicBezTo>
                <a:cubicBezTo>
                  <a:pt x="926" y="647"/>
                  <a:pt x="857" y="525"/>
                  <a:pt x="764" y="417"/>
                </a:cubicBezTo>
                <a:cubicBezTo>
                  <a:pt x="750" y="422"/>
                  <a:pt x="730" y="427"/>
                  <a:pt x="706" y="427"/>
                </a:cubicBezTo>
                <a:cubicBezTo>
                  <a:pt x="676" y="427"/>
                  <a:pt x="647" y="417"/>
                  <a:pt x="622" y="402"/>
                </a:cubicBezTo>
                <a:close/>
                <a:moveTo>
                  <a:pt x="1176" y="182"/>
                </a:moveTo>
                <a:cubicBezTo>
                  <a:pt x="1063" y="192"/>
                  <a:pt x="955" y="221"/>
                  <a:pt x="857" y="265"/>
                </a:cubicBezTo>
                <a:cubicBezTo>
                  <a:pt x="857" y="270"/>
                  <a:pt x="857" y="275"/>
                  <a:pt x="857" y="280"/>
                </a:cubicBezTo>
                <a:cubicBezTo>
                  <a:pt x="857" y="304"/>
                  <a:pt x="853" y="324"/>
                  <a:pt x="843" y="344"/>
                </a:cubicBezTo>
                <a:cubicBezTo>
                  <a:pt x="941" y="461"/>
                  <a:pt x="1019" y="598"/>
                  <a:pt x="1068" y="750"/>
                </a:cubicBezTo>
                <a:cubicBezTo>
                  <a:pt x="1132" y="750"/>
                  <a:pt x="1181" y="789"/>
                  <a:pt x="1205" y="838"/>
                </a:cubicBezTo>
                <a:cubicBezTo>
                  <a:pt x="1274" y="833"/>
                  <a:pt x="1337" y="819"/>
                  <a:pt x="1401" y="804"/>
                </a:cubicBezTo>
                <a:cubicBezTo>
                  <a:pt x="1406" y="770"/>
                  <a:pt x="1411" y="735"/>
                  <a:pt x="1411" y="701"/>
                </a:cubicBezTo>
                <a:cubicBezTo>
                  <a:pt x="1411" y="495"/>
                  <a:pt x="1318" y="309"/>
                  <a:pt x="1176" y="182"/>
                </a:cubicBezTo>
                <a:close/>
                <a:moveTo>
                  <a:pt x="74" y="388"/>
                </a:moveTo>
                <a:cubicBezTo>
                  <a:pt x="30" y="481"/>
                  <a:pt x="0" y="588"/>
                  <a:pt x="0" y="701"/>
                </a:cubicBezTo>
                <a:cubicBezTo>
                  <a:pt x="0" y="833"/>
                  <a:pt x="35" y="956"/>
                  <a:pt x="98" y="1063"/>
                </a:cubicBezTo>
                <a:cubicBezTo>
                  <a:pt x="123" y="936"/>
                  <a:pt x="167" y="819"/>
                  <a:pt x="226" y="706"/>
                </a:cubicBezTo>
                <a:cubicBezTo>
                  <a:pt x="206" y="681"/>
                  <a:pt x="191" y="652"/>
                  <a:pt x="191" y="618"/>
                </a:cubicBezTo>
                <a:cubicBezTo>
                  <a:pt x="191" y="598"/>
                  <a:pt x="196" y="574"/>
                  <a:pt x="206" y="559"/>
                </a:cubicBezTo>
                <a:cubicBezTo>
                  <a:pt x="157" y="505"/>
                  <a:pt x="113" y="446"/>
                  <a:pt x="74" y="388"/>
                </a:cubicBezTo>
                <a:close/>
                <a:moveTo>
                  <a:pt x="1377" y="917"/>
                </a:moveTo>
                <a:lnTo>
                  <a:pt x="1377" y="917"/>
                </a:lnTo>
                <a:cubicBezTo>
                  <a:pt x="1323" y="931"/>
                  <a:pt x="1264" y="941"/>
                  <a:pt x="1210" y="946"/>
                </a:cubicBezTo>
                <a:cubicBezTo>
                  <a:pt x="1195" y="985"/>
                  <a:pt x="1166" y="1019"/>
                  <a:pt x="1127" y="1034"/>
                </a:cubicBezTo>
                <a:cubicBezTo>
                  <a:pt x="1127" y="1063"/>
                  <a:pt x="1127" y="1093"/>
                  <a:pt x="1127" y="1122"/>
                </a:cubicBezTo>
                <a:cubicBezTo>
                  <a:pt x="1127" y="1171"/>
                  <a:pt x="1127" y="1225"/>
                  <a:pt x="1117" y="1274"/>
                </a:cubicBezTo>
                <a:cubicBezTo>
                  <a:pt x="1239" y="1186"/>
                  <a:pt x="1328" y="1063"/>
                  <a:pt x="1377" y="917"/>
                </a:cubicBezTo>
                <a:close/>
                <a:moveTo>
                  <a:pt x="422" y="745"/>
                </a:moveTo>
                <a:cubicBezTo>
                  <a:pt x="397" y="760"/>
                  <a:pt x="373" y="765"/>
                  <a:pt x="343" y="765"/>
                </a:cubicBezTo>
                <a:lnTo>
                  <a:pt x="314" y="765"/>
                </a:lnTo>
                <a:cubicBezTo>
                  <a:pt x="245" y="892"/>
                  <a:pt x="201" y="1034"/>
                  <a:pt x="191" y="1181"/>
                </a:cubicBezTo>
                <a:cubicBezTo>
                  <a:pt x="255" y="1254"/>
                  <a:pt x="338" y="1313"/>
                  <a:pt x="431" y="1352"/>
                </a:cubicBezTo>
                <a:cubicBezTo>
                  <a:pt x="544" y="1176"/>
                  <a:pt x="706" y="1029"/>
                  <a:pt x="897" y="936"/>
                </a:cubicBezTo>
                <a:cubicBezTo>
                  <a:pt x="720" y="907"/>
                  <a:pt x="564" y="838"/>
                  <a:pt x="422" y="745"/>
                </a:cubicBezTo>
                <a:close/>
                <a:moveTo>
                  <a:pt x="970" y="1014"/>
                </a:moveTo>
                <a:cubicBezTo>
                  <a:pt x="794" y="1098"/>
                  <a:pt x="642" y="1230"/>
                  <a:pt x="534" y="1387"/>
                </a:cubicBezTo>
                <a:cubicBezTo>
                  <a:pt x="588" y="1401"/>
                  <a:pt x="647" y="1406"/>
                  <a:pt x="706" y="1406"/>
                </a:cubicBezTo>
                <a:cubicBezTo>
                  <a:pt x="808" y="1406"/>
                  <a:pt x="911" y="1382"/>
                  <a:pt x="999" y="1343"/>
                </a:cubicBezTo>
                <a:cubicBezTo>
                  <a:pt x="1014" y="1269"/>
                  <a:pt x="1024" y="1196"/>
                  <a:pt x="1024" y="1122"/>
                </a:cubicBezTo>
                <a:cubicBezTo>
                  <a:pt x="1024" y="1093"/>
                  <a:pt x="1024" y="1068"/>
                  <a:pt x="1019" y="1039"/>
                </a:cubicBezTo>
                <a:cubicBezTo>
                  <a:pt x="1004" y="1034"/>
                  <a:pt x="985" y="1024"/>
                  <a:pt x="970" y="10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8" name="Google Shape;578;p23"/>
          <p:cNvSpPr/>
          <p:nvPr/>
        </p:nvSpPr>
        <p:spPr>
          <a:xfrm>
            <a:off x="7510146" y="4558717"/>
            <a:ext cx="243033" cy="101552"/>
          </a:xfrm>
          <a:custGeom>
            <a:avLst/>
            <a:gdLst/>
            <a:ahLst/>
            <a:cxnLst/>
            <a:rect l="l" t="t" r="r" b="b"/>
            <a:pathLst>
              <a:path w="706" h="295" extrusionOk="0">
                <a:moveTo>
                  <a:pt x="353" y="0"/>
                </a:moveTo>
                <a:cubicBezTo>
                  <a:pt x="231" y="0"/>
                  <a:pt x="118" y="49"/>
                  <a:pt x="35" y="142"/>
                </a:cubicBezTo>
                <a:cubicBezTo>
                  <a:pt x="1" y="177"/>
                  <a:pt x="6" y="235"/>
                  <a:pt x="40" y="270"/>
                </a:cubicBezTo>
                <a:cubicBezTo>
                  <a:pt x="58" y="286"/>
                  <a:pt x="81" y="293"/>
                  <a:pt x="103" y="293"/>
                </a:cubicBezTo>
                <a:cubicBezTo>
                  <a:pt x="128" y="293"/>
                  <a:pt x="154" y="283"/>
                  <a:pt x="172" y="265"/>
                </a:cubicBezTo>
                <a:cubicBezTo>
                  <a:pt x="216" y="211"/>
                  <a:pt x="285" y="181"/>
                  <a:pt x="353" y="181"/>
                </a:cubicBezTo>
                <a:cubicBezTo>
                  <a:pt x="422" y="181"/>
                  <a:pt x="490" y="211"/>
                  <a:pt x="535" y="265"/>
                </a:cubicBezTo>
                <a:cubicBezTo>
                  <a:pt x="554" y="284"/>
                  <a:pt x="579" y="294"/>
                  <a:pt x="603" y="294"/>
                </a:cubicBezTo>
                <a:cubicBezTo>
                  <a:pt x="623" y="294"/>
                  <a:pt x="647" y="284"/>
                  <a:pt x="662" y="270"/>
                </a:cubicBezTo>
                <a:cubicBezTo>
                  <a:pt x="701" y="235"/>
                  <a:pt x="706" y="177"/>
                  <a:pt x="672" y="142"/>
                </a:cubicBezTo>
                <a:cubicBezTo>
                  <a:pt x="588" y="49"/>
                  <a:pt x="476" y="0"/>
                  <a:pt x="3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9" name="Google Shape;579;p23"/>
          <p:cNvSpPr/>
          <p:nvPr/>
        </p:nvSpPr>
        <p:spPr>
          <a:xfrm>
            <a:off x="7440954" y="4452346"/>
            <a:ext cx="381417" cy="128747"/>
          </a:xfrm>
          <a:custGeom>
            <a:avLst/>
            <a:gdLst/>
            <a:ahLst/>
            <a:cxnLst/>
            <a:rect l="l" t="t" r="r" b="b"/>
            <a:pathLst>
              <a:path w="1108" h="374" extrusionOk="0">
                <a:moveTo>
                  <a:pt x="554" y="1"/>
                </a:moveTo>
                <a:cubicBezTo>
                  <a:pt x="358" y="1"/>
                  <a:pt x="172" y="79"/>
                  <a:pt x="35" y="216"/>
                </a:cubicBezTo>
                <a:cubicBezTo>
                  <a:pt x="1" y="250"/>
                  <a:pt x="1" y="309"/>
                  <a:pt x="35" y="344"/>
                </a:cubicBezTo>
                <a:cubicBezTo>
                  <a:pt x="53" y="364"/>
                  <a:pt x="77" y="374"/>
                  <a:pt x="102" y="374"/>
                </a:cubicBezTo>
                <a:cubicBezTo>
                  <a:pt x="125" y="374"/>
                  <a:pt x="149" y="365"/>
                  <a:pt x="167" y="348"/>
                </a:cubicBezTo>
                <a:cubicBezTo>
                  <a:pt x="270" y="241"/>
                  <a:pt x="407" y="187"/>
                  <a:pt x="554" y="187"/>
                </a:cubicBezTo>
                <a:cubicBezTo>
                  <a:pt x="701" y="187"/>
                  <a:pt x="838" y="246"/>
                  <a:pt x="941" y="348"/>
                </a:cubicBezTo>
                <a:cubicBezTo>
                  <a:pt x="961" y="363"/>
                  <a:pt x="985" y="373"/>
                  <a:pt x="1005" y="373"/>
                </a:cubicBezTo>
                <a:cubicBezTo>
                  <a:pt x="1029" y="373"/>
                  <a:pt x="1054" y="363"/>
                  <a:pt x="1073" y="348"/>
                </a:cubicBezTo>
                <a:cubicBezTo>
                  <a:pt x="1108" y="309"/>
                  <a:pt x="1108" y="250"/>
                  <a:pt x="1073" y="216"/>
                </a:cubicBezTo>
                <a:cubicBezTo>
                  <a:pt x="931" y="79"/>
                  <a:pt x="750" y="1"/>
                  <a:pt x="5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0" name="Google Shape;580;p23"/>
          <p:cNvSpPr/>
          <p:nvPr/>
        </p:nvSpPr>
        <p:spPr>
          <a:xfrm>
            <a:off x="7370385" y="4348042"/>
            <a:ext cx="522900" cy="153877"/>
          </a:xfrm>
          <a:custGeom>
            <a:avLst/>
            <a:gdLst/>
            <a:ahLst/>
            <a:cxnLst/>
            <a:rect l="l" t="t" r="r" b="b"/>
            <a:pathLst>
              <a:path w="1519" h="447" extrusionOk="0">
                <a:moveTo>
                  <a:pt x="759" y="0"/>
                </a:moveTo>
                <a:cubicBezTo>
                  <a:pt x="490" y="0"/>
                  <a:pt x="230" y="103"/>
                  <a:pt x="39" y="289"/>
                </a:cubicBezTo>
                <a:cubicBezTo>
                  <a:pt x="0" y="323"/>
                  <a:pt x="0" y="382"/>
                  <a:pt x="35" y="416"/>
                </a:cubicBezTo>
                <a:cubicBezTo>
                  <a:pt x="52" y="437"/>
                  <a:pt x="77" y="446"/>
                  <a:pt x="101" y="446"/>
                </a:cubicBezTo>
                <a:cubicBezTo>
                  <a:pt x="124" y="446"/>
                  <a:pt x="148" y="438"/>
                  <a:pt x="167" y="421"/>
                </a:cubicBezTo>
                <a:cubicBezTo>
                  <a:pt x="323" y="269"/>
                  <a:pt x="534" y="181"/>
                  <a:pt x="759" y="181"/>
                </a:cubicBezTo>
                <a:cubicBezTo>
                  <a:pt x="980" y="181"/>
                  <a:pt x="1190" y="269"/>
                  <a:pt x="1352" y="421"/>
                </a:cubicBezTo>
                <a:cubicBezTo>
                  <a:pt x="1372" y="441"/>
                  <a:pt x="1391" y="446"/>
                  <a:pt x="1416" y="446"/>
                </a:cubicBezTo>
                <a:cubicBezTo>
                  <a:pt x="1440" y="446"/>
                  <a:pt x="1465" y="436"/>
                  <a:pt x="1484" y="416"/>
                </a:cubicBezTo>
                <a:cubicBezTo>
                  <a:pt x="1518" y="382"/>
                  <a:pt x="1514" y="323"/>
                  <a:pt x="1479" y="289"/>
                </a:cubicBezTo>
                <a:cubicBezTo>
                  <a:pt x="1283" y="103"/>
                  <a:pt x="1029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1" name="Google Shape;581;p23"/>
          <p:cNvSpPr/>
          <p:nvPr/>
        </p:nvSpPr>
        <p:spPr>
          <a:xfrm>
            <a:off x="7592765" y="4668186"/>
            <a:ext cx="77799" cy="76077"/>
          </a:xfrm>
          <a:custGeom>
            <a:avLst/>
            <a:gdLst/>
            <a:ahLst/>
            <a:cxnLst/>
            <a:rect l="l" t="t" r="r" b="b"/>
            <a:pathLst>
              <a:path w="226" h="221" extrusionOk="0">
                <a:moveTo>
                  <a:pt x="113" y="1"/>
                </a:moveTo>
                <a:cubicBezTo>
                  <a:pt x="50" y="1"/>
                  <a:pt x="1" y="50"/>
                  <a:pt x="1" y="108"/>
                </a:cubicBezTo>
                <a:cubicBezTo>
                  <a:pt x="1" y="172"/>
                  <a:pt x="50" y="221"/>
                  <a:pt x="113" y="221"/>
                </a:cubicBezTo>
                <a:cubicBezTo>
                  <a:pt x="172" y="221"/>
                  <a:pt x="226" y="172"/>
                  <a:pt x="226" y="108"/>
                </a:cubicBezTo>
                <a:cubicBezTo>
                  <a:pt x="226" y="50"/>
                  <a:pt x="172" y="1"/>
                  <a:pt x="1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5839543" y="3415492"/>
            <a:ext cx="512917" cy="892279"/>
          </a:xfrm>
          <a:custGeom>
            <a:avLst/>
            <a:gdLst/>
            <a:ahLst/>
            <a:cxnLst/>
            <a:rect l="l" t="t" r="r" b="b"/>
            <a:pathLst>
              <a:path w="1490" h="2592" extrusionOk="0">
                <a:moveTo>
                  <a:pt x="1391" y="427"/>
                </a:moveTo>
                <a:lnTo>
                  <a:pt x="1391" y="2161"/>
                </a:lnTo>
                <a:lnTo>
                  <a:pt x="93" y="2161"/>
                </a:lnTo>
                <a:lnTo>
                  <a:pt x="93" y="427"/>
                </a:lnTo>
                <a:close/>
                <a:moveTo>
                  <a:pt x="231" y="1"/>
                </a:moveTo>
                <a:cubicBezTo>
                  <a:pt x="103" y="1"/>
                  <a:pt x="0" y="99"/>
                  <a:pt x="0" y="226"/>
                </a:cubicBezTo>
                <a:lnTo>
                  <a:pt x="0" y="2366"/>
                </a:lnTo>
                <a:cubicBezTo>
                  <a:pt x="0" y="2489"/>
                  <a:pt x="103" y="2592"/>
                  <a:pt x="231" y="2592"/>
                </a:cubicBezTo>
                <a:lnTo>
                  <a:pt x="1264" y="2592"/>
                </a:lnTo>
                <a:cubicBezTo>
                  <a:pt x="1386" y="2592"/>
                  <a:pt x="1489" y="2489"/>
                  <a:pt x="1489" y="2366"/>
                </a:cubicBezTo>
                <a:lnTo>
                  <a:pt x="1489" y="226"/>
                </a:lnTo>
                <a:cubicBezTo>
                  <a:pt x="1489" y="99"/>
                  <a:pt x="1386" y="1"/>
                  <a:pt x="12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092835" y="1557655"/>
          <a:ext cx="9949815" cy="4821555"/>
        </p:xfrm>
        <a:graphic>
          <a:graphicData uri="http://schemas.openxmlformats.org/drawingml/2006/table">
            <a:tbl>
              <a:tblPr firstRow="1">
                <a:tableStyleId>{0E81120D-7A2E-4DAF-9CB0-633F37A46A11}</a:tableStyleId>
              </a:tblPr>
              <a:tblGrid>
                <a:gridCol w="1443990"/>
                <a:gridCol w="1899285"/>
                <a:gridCol w="1737995"/>
                <a:gridCol w="3216275"/>
                <a:gridCol w="1652270"/>
              </a:tblGrid>
              <a:tr h="69977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/>
                        <a:t>加密</a:t>
                      </a:r>
                      <a:r>
                        <a:rPr lang="zh-CN" altLang="en-US" sz="2800"/>
                        <a:t>运</a:t>
                      </a:r>
                      <a:r>
                        <a:rPr lang="en-US" sz="2800"/>
                        <a:t>算</a:t>
                      </a:r>
                      <a:endParaRPr lang="en-US" altLang="en-US" sz="2800"/>
                    </a:p>
                  </a:txBody>
                  <a:tcPr marL="136525" marR="136525" marT="136525" marB="136525" vert="horz" anchor="ctr" anchorCtr="0">
                    <a:solidFill>
                      <a:schemeClr val="accent3">
                        <a:alpha val="67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824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组 别</a:t>
                      </a:r>
                      <a:endParaRPr lang="en-US" altLang="en-US" sz="1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X1、Y1抽取范围</a:t>
                      </a:r>
                      <a:endParaRPr lang="en-US" altLang="en-US" sz="1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X、Y</a:t>
                      </a:r>
                      <a:r>
                        <a:rPr lang="zh-CN" altLang="en-US" sz="1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位数要求</a:t>
                      </a:r>
                      <a:endParaRPr lang="zh-CN" altLang="en-US" sz="1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F抽取范围</a:t>
                      </a:r>
                      <a:endParaRPr lang="en-US" altLang="en-US" sz="1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Z</a:t>
                      </a:r>
                      <a:r>
                        <a:rPr lang="zh-CN" altLang="en-US" sz="1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位数要求</a:t>
                      </a:r>
                      <a:endParaRPr lang="zh-CN" altLang="en-US" sz="1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</a:tr>
              <a:tr h="824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</a:rPr>
                        <a:t>小学</a:t>
                      </a:r>
                      <a:r>
                        <a:rPr lang="zh-CN" altLang="en-US" sz="1800" b="1">
                          <a:latin typeface="仿宋" panose="02010609060101010101" charset="-122"/>
                          <a:ea typeface="仿宋" panose="02010609060101010101" charset="-122"/>
                        </a:rPr>
                        <a:t>低龄</a:t>
                      </a: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</a:rPr>
                        <a:t>组</a:t>
                      </a:r>
                      <a:endParaRPr lang="en-US" altLang="en-US" sz="18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自然数1～15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</a:rPr>
                        <a:t>四位二进制数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“-”、“⊕”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</a:rPr>
                        <a:t>四位二进制数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</a:tr>
              <a:tr h="8248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</a:rPr>
                        <a:t>小学</a:t>
                      </a:r>
                      <a:r>
                        <a:rPr lang="zh-CN" altLang="en-US" sz="1800" b="1">
                          <a:latin typeface="仿宋" panose="02010609060101010101" charset="-122"/>
                          <a:ea typeface="仿宋" panose="02010609060101010101" charset="-122"/>
                        </a:rPr>
                        <a:t>高龄</a:t>
                      </a: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</a:rPr>
                        <a:t>组</a:t>
                      </a:r>
                      <a:endParaRPr lang="en-US" altLang="en-US" sz="18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自然数1～63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</a:rPr>
                        <a:t>六位二进制数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“-”、“⊕”、“&amp;”、“|”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</a:rPr>
                        <a:t>六位二进制数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</a:tr>
              <a:tr h="824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</a:rPr>
                        <a:t>初中组</a:t>
                      </a:r>
                      <a:endParaRPr lang="en-US" altLang="en-US" sz="18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自然数1～127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</a:rPr>
                        <a:t>七位二进制数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“-”、“⊕”、“&amp;”、“|”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</a:rPr>
                        <a:t>七位二进制数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</a:tr>
              <a:tr h="824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</a:rPr>
                        <a:t>高中组</a:t>
                      </a:r>
                      <a:endParaRPr lang="en-US" altLang="en-US" sz="18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自然数1～255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</a:rPr>
                        <a:t>八位二进制数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“-”、“⊕”、“&amp;”、“|”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</a:rPr>
                        <a:t>八位二进制数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36525" marR="136525" marT="136525" marB="136525" vert="horz" anchor="ctr" anchorCtr="0"/>
                </a:tc>
              </a:tr>
            </a:tbl>
          </a:graphicData>
        </a:graphic>
      </p:graphicFrame>
      <p:grpSp>
        <p:nvGrpSpPr>
          <p:cNvPr id="25" name="Google Shape;13;p2"/>
          <p:cNvGrpSpPr/>
          <p:nvPr/>
        </p:nvGrpSpPr>
        <p:grpSpPr>
          <a:xfrm rot="4556933">
            <a:off x="-1197543" y="4840646"/>
            <a:ext cx="3573329" cy="3120377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6" name="Google Shape;14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15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oogle Shape;16;p2"/>
          <p:cNvGrpSpPr/>
          <p:nvPr/>
        </p:nvGrpSpPr>
        <p:grpSpPr>
          <a:xfrm rot="14787427">
            <a:off x="7927226" y="-1006085"/>
            <a:ext cx="6150209" cy="4505491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9" name="Google Shape;17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18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20" name="组合 19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22" name="Rounded Rectangle 23"/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823588" y="2120554"/>
                <a:ext cx="3013058" cy="47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规则解析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" name="图片 1" descr="3b32313536333934393bbcd3c3dccec4bcfe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14"/>
          <p:cNvSpPr/>
          <p:nvPr/>
        </p:nvSpPr>
        <p:spPr>
          <a:xfrm>
            <a:off x="938228" y="1344917"/>
            <a:ext cx="10523889" cy="4168165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" name="Straight Connector 28"/>
          <p:cNvCxnSpPr/>
          <p:nvPr/>
        </p:nvCxnSpPr>
        <p:spPr>
          <a:xfrm>
            <a:off x="1990203" y="5783640"/>
            <a:ext cx="919480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50" y="509290"/>
            <a:ext cx="5274350" cy="5274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6217" y="2215957"/>
            <a:ext cx="45974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solidFill>
                  <a:srgbClr val="264CDF"/>
                </a:solidFill>
                <a:cs typeface="+mn-ea"/>
                <a:sym typeface="+mn-lt"/>
              </a:rPr>
              <a:t>Part two</a:t>
            </a:r>
            <a:endParaRPr lang="zh-CN" altLang="en-US" sz="660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11" name="Rounded Rectangle 23"/>
          <p:cNvSpPr/>
          <p:nvPr/>
        </p:nvSpPr>
        <p:spPr>
          <a:xfrm>
            <a:off x="7029616" y="3217003"/>
            <a:ext cx="2760219" cy="464986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Oval 50"/>
          <p:cNvSpPr/>
          <p:nvPr/>
        </p:nvSpPr>
        <p:spPr>
          <a:xfrm>
            <a:off x="6643590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0"/>
          <p:cNvSpPr/>
          <p:nvPr/>
        </p:nvSpPr>
        <p:spPr>
          <a:xfrm>
            <a:off x="10020474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572136" y="6031053"/>
            <a:ext cx="1194997" cy="123989"/>
          </a:xfrm>
          <a:custGeom>
            <a:avLst/>
            <a:gdLst>
              <a:gd name="T0" fmla="*/ 496 w 559"/>
              <a:gd name="T1" fmla="*/ 57 h 58"/>
              <a:gd name="T2" fmla="*/ 472 w 559"/>
              <a:gd name="T3" fmla="*/ 48 h 58"/>
              <a:gd name="T4" fmla="*/ 448 w 559"/>
              <a:gd name="T5" fmla="*/ 40 h 58"/>
              <a:gd name="T6" fmla="*/ 432 w 559"/>
              <a:gd name="T7" fmla="*/ 46 h 58"/>
              <a:gd name="T8" fmla="*/ 413 w 559"/>
              <a:gd name="T9" fmla="*/ 55 h 58"/>
              <a:gd name="T10" fmla="*/ 392 w 559"/>
              <a:gd name="T11" fmla="*/ 58 h 58"/>
              <a:gd name="T12" fmla="*/ 365 w 559"/>
              <a:gd name="T13" fmla="*/ 51 h 58"/>
              <a:gd name="T14" fmla="*/ 346 w 559"/>
              <a:gd name="T15" fmla="*/ 42 h 58"/>
              <a:gd name="T16" fmla="*/ 335 w 559"/>
              <a:gd name="T17" fmla="*/ 40 h 58"/>
              <a:gd name="T18" fmla="*/ 318 w 559"/>
              <a:gd name="T19" fmla="*/ 47 h 58"/>
              <a:gd name="T20" fmla="*/ 301 w 559"/>
              <a:gd name="T21" fmla="*/ 55 h 58"/>
              <a:gd name="T22" fmla="*/ 280 w 559"/>
              <a:gd name="T23" fmla="*/ 58 h 58"/>
              <a:gd name="T24" fmla="*/ 253 w 559"/>
              <a:gd name="T25" fmla="*/ 51 h 58"/>
              <a:gd name="T26" fmla="*/ 234 w 559"/>
              <a:gd name="T27" fmla="*/ 42 h 58"/>
              <a:gd name="T28" fmla="*/ 224 w 559"/>
              <a:gd name="T29" fmla="*/ 40 h 58"/>
              <a:gd name="T30" fmla="*/ 206 w 559"/>
              <a:gd name="T31" fmla="*/ 47 h 58"/>
              <a:gd name="T32" fmla="*/ 188 w 559"/>
              <a:gd name="T33" fmla="*/ 55 h 58"/>
              <a:gd name="T34" fmla="*/ 168 w 559"/>
              <a:gd name="T35" fmla="*/ 58 h 58"/>
              <a:gd name="T36" fmla="*/ 140 w 559"/>
              <a:gd name="T37" fmla="*/ 51 h 58"/>
              <a:gd name="T38" fmla="*/ 121 w 559"/>
              <a:gd name="T39" fmla="*/ 42 h 58"/>
              <a:gd name="T40" fmla="*/ 111 w 559"/>
              <a:gd name="T41" fmla="*/ 40 h 58"/>
              <a:gd name="T42" fmla="*/ 94 w 559"/>
              <a:gd name="T43" fmla="*/ 47 h 58"/>
              <a:gd name="T44" fmla="*/ 76 w 559"/>
              <a:gd name="T45" fmla="*/ 55 h 58"/>
              <a:gd name="T46" fmla="*/ 56 w 559"/>
              <a:gd name="T47" fmla="*/ 58 h 58"/>
              <a:gd name="T48" fmla="*/ 28 w 559"/>
              <a:gd name="T49" fmla="*/ 51 h 58"/>
              <a:gd name="T50" fmla="*/ 9 w 559"/>
              <a:gd name="T51" fmla="*/ 42 h 58"/>
              <a:gd name="T52" fmla="*/ 0 w 559"/>
              <a:gd name="T53" fmla="*/ 0 h 58"/>
              <a:gd name="T54" fmla="*/ 20 w 559"/>
              <a:gd name="T55" fmla="*/ 3 h 58"/>
              <a:gd name="T56" fmla="*/ 38 w 559"/>
              <a:gd name="T57" fmla="*/ 11 h 58"/>
              <a:gd name="T58" fmla="*/ 56 w 559"/>
              <a:gd name="T59" fmla="*/ 18 h 58"/>
              <a:gd name="T60" fmla="*/ 66 w 559"/>
              <a:gd name="T61" fmla="*/ 16 h 58"/>
              <a:gd name="T62" fmla="*/ 85 w 559"/>
              <a:gd name="T63" fmla="*/ 7 h 58"/>
              <a:gd name="T64" fmla="*/ 111 w 559"/>
              <a:gd name="T65" fmla="*/ 0 h 58"/>
              <a:gd name="T66" fmla="*/ 133 w 559"/>
              <a:gd name="T67" fmla="*/ 3 h 58"/>
              <a:gd name="T68" fmla="*/ 149 w 559"/>
              <a:gd name="T69" fmla="*/ 11 h 58"/>
              <a:gd name="T70" fmla="*/ 168 w 559"/>
              <a:gd name="T71" fmla="*/ 18 h 58"/>
              <a:gd name="T72" fmla="*/ 177 w 559"/>
              <a:gd name="T73" fmla="*/ 16 h 58"/>
              <a:gd name="T74" fmla="*/ 196 w 559"/>
              <a:gd name="T75" fmla="*/ 7 h 58"/>
              <a:gd name="T76" fmla="*/ 224 w 559"/>
              <a:gd name="T77" fmla="*/ 0 h 58"/>
              <a:gd name="T78" fmla="*/ 244 w 559"/>
              <a:gd name="T79" fmla="*/ 3 h 58"/>
              <a:gd name="T80" fmla="*/ 262 w 559"/>
              <a:gd name="T81" fmla="*/ 11 h 58"/>
              <a:gd name="T82" fmla="*/ 280 w 559"/>
              <a:gd name="T83" fmla="*/ 18 h 58"/>
              <a:gd name="T84" fmla="*/ 290 w 559"/>
              <a:gd name="T85" fmla="*/ 16 h 58"/>
              <a:gd name="T86" fmla="*/ 308 w 559"/>
              <a:gd name="T87" fmla="*/ 7 h 58"/>
              <a:gd name="T88" fmla="*/ 335 w 559"/>
              <a:gd name="T89" fmla="*/ 0 h 58"/>
              <a:gd name="T90" fmla="*/ 356 w 559"/>
              <a:gd name="T91" fmla="*/ 3 h 58"/>
              <a:gd name="T92" fmla="*/ 375 w 559"/>
              <a:gd name="T93" fmla="*/ 11 h 58"/>
              <a:gd name="T94" fmla="*/ 392 w 559"/>
              <a:gd name="T95" fmla="*/ 18 h 58"/>
              <a:gd name="T96" fmla="*/ 402 w 559"/>
              <a:gd name="T97" fmla="*/ 16 h 58"/>
              <a:gd name="T98" fmla="*/ 430 w 559"/>
              <a:gd name="T99" fmla="*/ 3 h 58"/>
              <a:gd name="T100" fmla="*/ 448 w 559"/>
              <a:gd name="T101" fmla="*/ 0 h 58"/>
              <a:gd name="T102" fmla="*/ 481 w 559"/>
              <a:gd name="T103" fmla="*/ 8 h 58"/>
              <a:gd name="T104" fmla="*/ 498 w 559"/>
              <a:gd name="T105" fmla="*/ 16 h 58"/>
              <a:gd name="T106" fmla="*/ 513 w 559"/>
              <a:gd name="T107" fmla="*/ 18 h 58"/>
              <a:gd name="T108" fmla="*/ 526 w 559"/>
              <a:gd name="T109" fmla="*/ 13 h 58"/>
              <a:gd name="T110" fmla="*/ 538 w 559"/>
              <a:gd name="T111" fmla="*/ 4 h 58"/>
              <a:gd name="T112" fmla="*/ 559 w 559"/>
              <a:gd name="T113" fmla="*/ 40 h 58"/>
              <a:gd name="T114" fmla="*/ 555 w 559"/>
              <a:gd name="T115" fmla="*/ 40 h 58"/>
              <a:gd name="T116" fmla="*/ 545 w 559"/>
              <a:gd name="T117" fmla="*/ 49 h 58"/>
              <a:gd name="T118" fmla="*/ 529 w 559"/>
              <a:gd name="T119" fmla="*/ 56 h 58"/>
              <a:gd name="T120" fmla="*/ 503 w 559"/>
              <a:gd name="T121" fmla="*/ 58 h 58"/>
              <a:gd name="T122" fmla="*/ 555 w 5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9" h="57">
                <a:moveTo>
                  <a:pt x="503" y="58"/>
                </a:moveTo>
                <a:lnTo>
                  <a:pt x="503" y="58"/>
                </a:lnTo>
                <a:lnTo>
                  <a:pt x="496" y="57"/>
                </a:lnTo>
                <a:lnTo>
                  <a:pt x="488" y="55"/>
                </a:lnTo>
                <a:lnTo>
                  <a:pt x="472" y="48"/>
                </a:lnTo>
                <a:lnTo>
                  <a:pt x="472" y="48"/>
                </a:lnTo>
                <a:lnTo>
                  <a:pt x="460" y="42"/>
                </a:lnTo>
                <a:lnTo>
                  <a:pt x="453" y="41"/>
                </a:lnTo>
                <a:lnTo>
                  <a:pt x="448" y="40"/>
                </a:lnTo>
                <a:lnTo>
                  <a:pt x="448" y="40"/>
                </a:lnTo>
                <a:lnTo>
                  <a:pt x="441" y="42"/>
                </a:lnTo>
                <a:lnTo>
                  <a:pt x="432" y="46"/>
                </a:lnTo>
                <a:lnTo>
                  <a:pt x="432" y="46"/>
                </a:lnTo>
                <a:lnTo>
                  <a:pt x="423" y="50"/>
                </a:lnTo>
                <a:lnTo>
                  <a:pt x="413" y="55"/>
                </a:lnTo>
                <a:lnTo>
                  <a:pt x="403" y="57"/>
                </a:lnTo>
                <a:lnTo>
                  <a:pt x="392" y="58"/>
                </a:lnTo>
                <a:lnTo>
                  <a:pt x="392" y="58"/>
                </a:lnTo>
                <a:lnTo>
                  <a:pt x="382" y="57"/>
                </a:lnTo>
                <a:lnTo>
                  <a:pt x="373" y="55"/>
                </a:lnTo>
                <a:lnTo>
                  <a:pt x="365" y="51"/>
                </a:lnTo>
                <a:lnTo>
                  <a:pt x="357" y="48"/>
                </a:lnTo>
                <a:lnTo>
                  <a:pt x="357" y="48"/>
                </a:lnTo>
                <a:lnTo>
                  <a:pt x="346" y="42"/>
                </a:lnTo>
                <a:lnTo>
                  <a:pt x="341" y="41"/>
                </a:lnTo>
                <a:lnTo>
                  <a:pt x="335" y="40"/>
                </a:lnTo>
                <a:lnTo>
                  <a:pt x="335" y="40"/>
                </a:lnTo>
                <a:lnTo>
                  <a:pt x="332" y="40"/>
                </a:lnTo>
                <a:lnTo>
                  <a:pt x="327" y="42"/>
                </a:lnTo>
                <a:lnTo>
                  <a:pt x="318" y="47"/>
                </a:lnTo>
                <a:lnTo>
                  <a:pt x="318" y="47"/>
                </a:lnTo>
                <a:lnTo>
                  <a:pt x="310" y="50"/>
                </a:lnTo>
                <a:lnTo>
                  <a:pt x="301" y="55"/>
                </a:lnTo>
                <a:lnTo>
                  <a:pt x="291" y="57"/>
                </a:lnTo>
                <a:lnTo>
                  <a:pt x="280" y="58"/>
                </a:lnTo>
                <a:lnTo>
                  <a:pt x="280" y="58"/>
                </a:lnTo>
                <a:lnTo>
                  <a:pt x="271" y="57"/>
                </a:lnTo>
                <a:lnTo>
                  <a:pt x="261" y="55"/>
                </a:lnTo>
                <a:lnTo>
                  <a:pt x="253" y="51"/>
                </a:lnTo>
                <a:lnTo>
                  <a:pt x="245" y="48"/>
                </a:lnTo>
                <a:lnTo>
                  <a:pt x="245" y="48"/>
                </a:lnTo>
                <a:lnTo>
                  <a:pt x="234" y="42"/>
                </a:lnTo>
                <a:lnTo>
                  <a:pt x="228" y="41"/>
                </a:lnTo>
                <a:lnTo>
                  <a:pt x="224" y="40"/>
                </a:lnTo>
                <a:lnTo>
                  <a:pt x="224" y="40"/>
                </a:lnTo>
                <a:lnTo>
                  <a:pt x="220" y="40"/>
                </a:lnTo>
                <a:lnTo>
                  <a:pt x="216" y="42"/>
                </a:lnTo>
                <a:lnTo>
                  <a:pt x="206" y="47"/>
                </a:lnTo>
                <a:lnTo>
                  <a:pt x="206" y="47"/>
                </a:lnTo>
                <a:lnTo>
                  <a:pt x="197" y="51"/>
                </a:lnTo>
                <a:lnTo>
                  <a:pt x="188" y="55"/>
                </a:lnTo>
                <a:lnTo>
                  <a:pt x="178" y="57"/>
                </a:lnTo>
                <a:lnTo>
                  <a:pt x="168" y="58"/>
                </a:lnTo>
                <a:lnTo>
                  <a:pt x="168" y="58"/>
                </a:lnTo>
                <a:lnTo>
                  <a:pt x="158" y="57"/>
                </a:lnTo>
                <a:lnTo>
                  <a:pt x="149" y="55"/>
                </a:lnTo>
                <a:lnTo>
                  <a:pt x="140" y="51"/>
                </a:lnTo>
                <a:lnTo>
                  <a:pt x="133" y="47"/>
                </a:lnTo>
                <a:lnTo>
                  <a:pt x="133" y="47"/>
                </a:lnTo>
                <a:lnTo>
                  <a:pt x="121" y="42"/>
                </a:lnTo>
                <a:lnTo>
                  <a:pt x="116" y="41"/>
                </a:lnTo>
                <a:lnTo>
                  <a:pt x="111" y="40"/>
                </a:lnTo>
                <a:lnTo>
                  <a:pt x="111" y="40"/>
                </a:lnTo>
                <a:lnTo>
                  <a:pt x="108" y="40"/>
                </a:lnTo>
                <a:lnTo>
                  <a:pt x="104" y="42"/>
                </a:lnTo>
                <a:lnTo>
                  <a:pt x="94" y="47"/>
                </a:lnTo>
                <a:lnTo>
                  <a:pt x="94" y="47"/>
                </a:lnTo>
                <a:lnTo>
                  <a:pt x="85" y="51"/>
                </a:lnTo>
                <a:lnTo>
                  <a:pt x="76" y="55"/>
                </a:lnTo>
                <a:lnTo>
                  <a:pt x="67" y="57"/>
                </a:lnTo>
                <a:lnTo>
                  <a:pt x="56" y="58"/>
                </a:lnTo>
                <a:lnTo>
                  <a:pt x="56" y="58"/>
                </a:lnTo>
                <a:lnTo>
                  <a:pt x="46" y="57"/>
                </a:lnTo>
                <a:lnTo>
                  <a:pt x="37" y="55"/>
                </a:lnTo>
                <a:lnTo>
                  <a:pt x="28" y="51"/>
                </a:lnTo>
                <a:lnTo>
                  <a:pt x="20" y="47"/>
                </a:lnTo>
                <a:lnTo>
                  <a:pt x="20" y="47"/>
                </a:lnTo>
                <a:lnTo>
                  <a:pt x="9" y="42"/>
                </a:lnTo>
                <a:lnTo>
                  <a:pt x="4" y="41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lnTo>
                  <a:pt x="10" y="1"/>
                </a:lnTo>
                <a:lnTo>
                  <a:pt x="20" y="3"/>
                </a:lnTo>
                <a:lnTo>
                  <a:pt x="29" y="7"/>
                </a:lnTo>
                <a:lnTo>
                  <a:pt x="38" y="11"/>
                </a:lnTo>
                <a:lnTo>
                  <a:pt x="38" y="11"/>
                </a:lnTo>
                <a:lnTo>
                  <a:pt x="48" y="16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60" y="17"/>
                </a:lnTo>
                <a:lnTo>
                  <a:pt x="66" y="16"/>
                </a:lnTo>
                <a:lnTo>
                  <a:pt x="76" y="11"/>
                </a:lnTo>
                <a:lnTo>
                  <a:pt x="76" y="11"/>
                </a:lnTo>
                <a:lnTo>
                  <a:pt x="85" y="7"/>
                </a:lnTo>
                <a:lnTo>
                  <a:pt x="92" y="3"/>
                </a:lnTo>
                <a:lnTo>
                  <a:pt x="102" y="1"/>
                </a:lnTo>
                <a:lnTo>
                  <a:pt x="111" y="0"/>
                </a:lnTo>
                <a:lnTo>
                  <a:pt x="111" y="0"/>
                </a:lnTo>
                <a:lnTo>
                  <a:pt x="122" y="1"/>
                </a:lnTo>
                <a:lnTo>
                  <a:pt x="133" y="3"/>
                </a:lnTo>
                <a:lnTo>
                  <a:pt x="141" y="7"/>
                </a:lnTo>
                <a:lnTo>
                  <a:pt x="149" y="11"/>
                </a:lnTo>
                <a:lnTo>
                  <a:pt x="149" y="11"/>
                </a:lnTo>
                <a:lnTo>
                  <a:pt x="159" y="16"/>
                </a:lnTo>
                <a:lnTo>
                  <a:pt x="164" y="18"/>
                </a:lnTo>
                <a:lnTo>
                  <a:pt x="168" y="18"/>
                </a:lnTo>
                <a:lnTo>
                  <a:pt x="168" y="18"/>
                </a:lnTo>
                <a:lnTo>
                  <a:pt x="173" y="17"/>
                </a:lnTo>
                <a:lnTo>
                  <a:pt x="177" y="16"/>
                </a:lnTo>
                <a:lnTo>
                  <a:pt x="188" y="10"/>
                </a:lnTo>
                <a:lnTo>
                  <a:pt x="188" y="10"/>
                </a:lnTo>
                <a:lnTo>
                  <a:pt x="196" y="7"/>
                </a:lnTo>
                <a:lnTo>
                  <a:pt x="205" y="3"/>
                </a:lnTo>
                <a:lnTo>
                  <a:pt x="214" y="1"/>
                </a:lnTo>
                <a:lnTo>
                  <a:pt x="224" y="0"/>
                </a:lnTo>
                <a:lnTo>
                  <a:pt x="224" y="0"/>
                </a:lnTo>
                <a:lnTo>
                  <a:pt x="234" y="1"/>
                </a:lnTo>
                <a:lnTo>
                  <a:pt x="244" y="3"/>
                </a:lnTo>
                <a:lnTo>
                  <a:pt x="254" y="8"/>
                </a:lnTo>
                <a:lnTo>
                  <a:pt x="262" y="11"/>
                </a:lnTo>
                <a:lnTo>
                  <a:pt x="262" y="11"/>
                </a:lnTo>
                <a:lnTo>
                  <a:pt x="272" y="16"/>
                </a:lnTo>
                <a:lnTo>
                  <a:pt x="276" y="18"/>
                </a:lnTo>
                <a:lnTo>
                  <a:pt x="280" y="18"/>
                </a:lnTo>
                <a:lnTo>
                  <a:pt x="280" y="18"/>
                </a:lnTo>
                <a:lnTo>
                  <a:pt x="284" y="17"/>
                </a:lnTo>
                <a:lnTo>
                  <a:pt x="290" y="16"/>
                </a:lnTo>
                <a:lnTo>
                  <a:pt x="301" y="10"/>
                </a:lnTo>
                <a:lnTo>
                  <a:pt x="301" y="10"/>
                </a:lnTo>
                <a:lnTo>
                  <a:pt x="308" y="7"/>
                </a:lnTo>
                <a:lnTo>
                  <a:pt x="317" y="3"/>
                </a:lnTo>
                <a:lnTo>
                  <a:pt x="326" y="1"/>
                </a:lnTo>
                <a:lnTo>
                  <a:pt x="335" y="0"/>
                </a:lnTo>
                <a:lnTo>
                  <a:pt x="335" y="0"/>
                </a:lnTo>
                <a:lnTo>
                  <a:pt x="346" y="1"/>
                </a:lnTo>
                <a:lnTo>
                  <a:pt x="356" y="3"/>
                </a:lnTo>
                <a:lnTo>
                  <a:pt x="366" y="8"/>
                </a:lnTo>
                <a:lnTo>
                  <a:pt x="375" y="11"/>
                </a:lnTo>
                <a:lnTo>
                  <a:pt x="375" y="11"/>
                </a:lnTo>
                <a:lnTo>
                  <a:pt x="384" y="16"/>
                </a:lnTo>
                <a:lnTo>
                  <a:pt x="389" y="18"/>
                </a:lnTo>
                <a:lnTo>
                  <a:pt x="392" y="18"/>
                </a:lnTo>
                <a:lnTo>
                  <a:pt x="392" y="18"/>
                </a:lnTo>
                <a:lnTo>
                  <a:pt x="396" y="17"/>
                </a:lnTo>
                <a:lnTo>
                  <a:pt x="402" y="16"/>
                </a:lnTo>
                <a:lnTo>
                  <a:pt x="414" y="10"/>
                </a:lnTo>
                <a:lnTo>
                  <a:pt x="414" y="10"/>
                </a:lnTo>
                <a:lnTo>
                  <a:pt x="430" y="3"/>
                </a:lnTo>
                <a:lnTo>
                  <a:pt x="439" y="1"/>
                </a:lnTo>
                <a:lnTo>
                  <a:pt x="448" y="0"/>
                </a:lnTo>
                <a:lnTo>
                  <a:pt x="448" y="0"/>
                </a:lnTo>
                <a:lnTo>
                  <a:pt x="460" y="1"/>
                </a:lnTo>
                <a:lnTo>
                  <a:pt x="471" y="4"/>
                </a:lnTo>
                <a:lnTo>
                  <a:pt x="481" y="8"/>
                </a:lnTo>
                <a:lnTo>
                  <a:pt x="490" y="12"/>
                </a:lnTo>
                <a:lnTo>
                  <a:pt x="490" y="12"/>
                </a:lnTo>
                <a:lnTo>
                  <a:pt x="498" y="16"/>
                </a:lnTo>
                <a:lnTo>
                  <a:pt x="503" y="18"/>
                </a:lnTo>
                <a:lnTo>
                  <a:pt x="503" y="18"/>
                </a:lnTo>
                <a:lnTo>
                  <a:pt x="513" y="18"/>
                </a:lnTo>
                <a:lnTo>
                  <a:pt x="520" y="17"/>
                </a:lnTo>
                <a:lnTo>
                  <a:pt x="523" y="15"/>
                </a:lnTo>
                <a:lnTo>
                  <a:pt x="526" y="13"/>
                </a:lnTo>
                <a:lnTo>
                  <a:pt x="526" y="13"/>
                </a:lnTo>
                <a:lnTo>
                  <a:pt x="531" y="8"/>
                </a:lnTo>
                <a:lnTo>
                  <a:pt x="538" y="4"/>
                </a:lnTo>
                <a:lnTo>
                  <a:pt x="547" y="1"/>
                </a:lnTo>
                <a:lnTo>
                  <a:pt x="559" y="0"/>
                </a:lnTo>
                <a:lnTo>
                  <a:pt x="559" y="40"/>
                </a:lnTo>
                <a:lnTo>
                  <a:pt x="559" y="40"/>
                </a:lnTo>
                <a:lnTo>
                  <a:pt x="555" y="40"/>
                </a:lnTo>
                <a:lnTo>
                  <a:pt x="555" y="40"/>
                </a:lnTo>
                <a:lnTo>
                  <a:pt x="553" y="41"/>
                </a:lnTo>
                <a:lnTo>
                  <a:pt x="553" y="41"/>
                </a:lnTo>
                <a:lnTo>
                  <a:pt x="545" y="49"/>
                </a:lnTo>
                <a:lnTo>
                  <a:pt x="540" y="51"/>
                </a:lnTo>
                <a:lnTo>
                  <a:pt x="535" y="54"/>
                </a:lnTo>
                <a:lnTo>
                  <a:pt x="529" y="56"/>
                </a:lnTo>
                <a:lnTo>
                  <a:pt x="521" y="57"/>
                </a:lnTo>
                <a:lnTo>
                  <a:pt x="503" y="58"/>
                </a:lnTo>
                <a:lnTo>
                  <a:pt x="503" y="58"/>
                </a:lnTo>
                <a:close/>
                <a:moveTo>
                  <a:pt x="555" y="40"/>
                </a:moveTo>
                <a:lnTo>
                  <a:pt x="555" y="40"/>
                </a:lnTo>
                <a:lnTo>
                  <a:pt x="555" y="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3;p2"/>
          <p:cNvSpPr/>
          <p:nvPr/>
        </p:nvSpPr>
        <p:spPr>
          <a:xfrm rot="12770">
            <a:off x="9810029" y="58481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8" name="Google Shape;14;p2"/>
          <p:cNvSpPr/>
          <p:nvPr/>
        </p:nvSpPr>
        <p:spPr>
          <a:xfrm rot="12770">
            <a:off x="10232768" y="26601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9" name="Google Shape;13;p2"/>
          <p:cNvSpPr/>
          <p:nvPr/>
        </p:nvSpPr>
        <p:spPr>
          <a:xfrm rot="12770">
            <a:off x="11114548" y="3154228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20" name="Google Shape;13;p2"/>
          <p:cNvSpPr/>
          <p:nvPr/>
        </p:nvSpPr>
        <p:spPr>
          <a:xfrm rot="12770">
            <a:off x="5683979" y="968367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25497" y="3137209"/>
            <a:ext cx="30188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十进制转二进制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ldLvl="0" animBg="1"/>
      <p:bldP spid="13" grpId="0" bldLvl="0" animBg="1"/>
      <p:bldP spid="14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106" descr="3b32303137383839323bb1cabcc7b1becafdbeddd7aabbb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6895" y="4667885"/>
            <a:ext cx="1948815" cy="1948815"/>
          </a:xfrm>
          <a:prstGeom prst="rect">
            <a:avLst/>
          </a:prstGeom>
        </p:spPr>
      </p:pic>
      <p:sp>
        <p:nvSpPr>
          <p:cNvPr id="575" name="Google Shape;575;p23"/>
          <p:cNvSpPr/>
          <p:nvPr/>
        </p:nvSpPr>
        <p:spPr>
          <a:xfrm>
            <a:off x="538925" y="3278728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6" name="Google Shape;576;p23"/>
          <p:cNvSpPr/>
          <p:nvPr/>
        </p:nvSpPr>
        <p:spPr>
          <a:xfrm>
            <a:off x="4344159" y="4303978"/>
            <a:ext cx="485723" cy="484351"/>
          </a:xfrm>
          <a:custGeom>
            <a:avLst/>
            <a:gdLst/>
            <a:ahLst/>
            <a:cxnLst/>
            <a:rect l="l" t="t" r="r" b="b"/>
            <a:pathLst>
              <a:path w="1411" h="1407" extrusionOk="0">
                <a:moveTo>
                  <a:pt x="706" y="1"/>
                </a:moveTo>
                <a:cubicBezTo>
                  <a:pt x="617" y="1"/>
                  <a:pt x="534" y="15"/>
                  <a:pt x="456" y="45"/>
                </a:cubicBezTo>
                <a:cubicBezTo>
                  <a:pt x="520" y="74"/>
                  <a:pt x="578" y="108"/>
                  <a:pt x="632" y="148"/>
                </a:cubicBezTo>
                <a:cubicBezTo>
                  <a:pt x="652" y="138"/>
                  <a:pt x="681" y="128"/>
                  <a:pt x="706" y="128"/>
                </a:cubicBezTo>
                <a:cubicBezTo>
                  <a:pt x="745" y="128"/>
                  <a:pt x="784" y="143"/>
                  <a:pt x="808" y="167"/>
                </a:cubicBezTo>
                <a:cubicBezTo>
                  <a:pt x="887" y="133"/>
                  <a:pt x="970" y="108"/>
                  <a:pt x="1053" y="94"/>
                </a:cubicBezTo>
                <a:cubicBezTo>
                  <a:pt x="950" y="35"/>
                  <a:pt x="833" y="1"/>
                  <a:pt x="706" y="1"/>
                </a:cubicBezTo>
                <a:close/>
                <a:moveTo>
                  <a:pt x="333" y="104"/>
                </a:moveTo>
                <a:cubicBezTo>
                  <a:pt x="260" y="153"/>
                  <a:pt x="191" y="216"/>
                  <a:pt x="138" y="285"/>
                </a:cubicBezTo>
                <a:cubicBezTo>
                  <a:pt x="177" y="358"/>
                  <a:pt x="226" y="422"/>
                  <a:pt x="280" y="481"/>
                </a:cubicBezTo>
                <a:cubicBezTo>
                  <a:pt x="299" y="471"/>
                  <a:pt x="319" y="466"/>
                  <a:pt x="343" y="466"/>
                </a:cubicBezTo>
                <a:cubicBezTo>
                  <a:pt x="358" y="466"/>
                  <a:pt x="373" y="471"/>
                  <a:pt x="387" y="476"/>
                </a:cubicBezTo>
                <a:cubicBezTo>
                  <a:pt x="441" y="417"/>
                  <a:pt x="500" y="363"/>
                  <a:pt x="564" y="314"/>
                </a:cubicBezTo>
                <a:cubicBezTo>
                  <a:pt x="559" y="299"/>
                  <a:pt x="559" y="290"/>
                  <a:pt x="559" y="280"/>
                </a:cubicBezTo>
                <a:cubicBezTo>
                  <a:pt x="559" y="260"/>
                  <a:pt x="559" y="246"/>
                  <a:pt x="564" y="231"/>
                </a:cubicBezTo>
                <a:cubicBezTo>
                  <a:pt x="495" y="182"/>
                  <a:pt x="417" y="138"/>
                  <a:pt x="333" y="104"/>
                </a:cubicBezTo>
                <a:close/>
                <a:moveTo>
                  <a:pt x="622" y="402"/>
                </a:moveTo>
                <a:cubicBezTo>
                  <a:pt x="564" y="441"/>
                  <a:pt x="515" y="486"/>
                  <a:pt x="471" y="539"/>
                </a:cubicBezTo>
                <a:cubicBezTo>
                  <a:pt x="485" y="559"/>
                  <a:pt x="495" y="588"/>
                  <a:pt x="495" y="618"/>
                </a:cubicBezTo>
                <a:cubicBezTo>
                  <a:pt x="495" y="632"/>
                  <a:pt x="490" y="647"/>
                  <a:pt x="485" y="662"/>
                </a:cubicBezTo>
                <a:cubicBezTo>
                  <a:pt x="617" y="750"/>
                  <a:pt x="769" y="809"/>
                  <a:pt x="931" y="833"/>
                </a:cubicBezTo>
                <a:cubicBezTo>
                  <a:pt x="941" y="814"/>
                  <a:pt x="955" y="799"/>
                  <a:pt x="970" y="784"/>
                </a:cubicBezTo>
                <a:cubicBezTo>
                  <a:pt x="926" y="647"/>
                  <a:pt x="857" y="525"/>
                  <a:pt x="764" y="417"/>
                </a:cubicBezTo>
                <a:cubicBezTo>
                  <a:pt x="750" y="422"/>
                  <a:pt x="730" y="427"/>
                  <a:pt x="706" y="427"/>
                </a:cubicBezTo>
                <a:cubicBezTo>
                  <a:pt x="676" y="427"/>
                  <a:pt x="647" y="417"/>
                  <a:pt x="622" y="402"/>
                </a:cubicBezTo>
                <a:close/>
                <a:moveTo>
                  <a:pt x="1176" y="182"/>
                </a:moveTo>
                <a:cubicBezTo>
                  <a:pt x="1063" y="192"/>
                  <a:pt x="955" y="221"/>
                  <a:pt x="857" y="265"/>
                </a:cubicBezTo>
                <a:cubicBezTo>
                  <a:pt x="857" y="270"/>
                  <a:pt x="857" y="275"/>
                  <a:pt x="857" y="280"/>
                </a:cubicBezTo>
                <a:cubicBezTo>
                  <a:pt x="857" y="304"/>
                  <a:pt x="853" y="324"/>
                  <a:pt x="843" y="344"/>
                </a:cubicBezTo>
                <a:cubicBezTo>
                  <a:pt x="941" y="461"/>
                  <a:pt x="1019" y="598"/>
                  <a:pt x="1068" y="750"/>
                </a:cubicBezTo>
                <a:cubicBezTo>
                  <a:pt x="1132" y="750"/>
                  <a:pt x="1181" y="789"/>
                  <a:pt x="1205" y="838"/>
                </a:cubicBezTo>
                <a:cubicBezTo>
                  <a:pt x="1274" y="833"/>
                  <a:pt x="1337" y="819"/>
                  <a:pt x="1401" y="804"/>
                </a:cubicBezTo>
                <a:cubicBezTo>
                  <a:pt x="1406" y="770"/>
                  <a:pt x="1411" y="735"/>
                  <a:pt x="1411" y="701"/>
                </a:cubicBezTo>
                <a:cubicBezTo>
                  <a:pt x="1411" y="495"/>
                  <a:pt x="1318" y="309"/>
                  <a:pt x="1176" y="182"/>
                </a:cubicBezTo>
                <a:close/>
                <a:moveTo>
                  <a:pt x="74" y="388"/>
                </a:moveTo>
                <a:cubicBezTo>
                  <a:pt x="30" y="481"/>
                  <a:pt x="0" y="588"/>
                  <a:pt x="0" y="701"/>
                </a:cubicBezTo>
                <a:cubicBezTo>
                  <a:pt x="0" y="833"/>
                  <a:pt x="35" y="956"/>
                  <a:pt x="98" y="1063"/>
                </a:cubicBezTo>
                <a:cubicBezTo>
                  <a:pt x="123" y="936"/>
                  <a:pt x="167" y="819"/>
                  <a:pt x="226" y="706"/>
                </a:cubicBezTo>
                <a:cubicBezTo>
                  <a:pt x="206" y="681"/>
                  <a:pt x="191" y="652"/>
                  <a:pt x="191" y="618"/>
                </a:cubicBezTo>
                <a:cubicBezTo>
                  <a:pt x="191" y="598"/>
                  <a:pt x="196" y="574"/>
                  <a:pt x="206" y="559"/>
                </a:cubicBezTo>
                <a:cubicBezTo>
                  <a:pt x="157" y="505"/>
                  <a:pt x="113" y="446"/>
                  <a:pt x="74" y="388"/>
                </a:cubicBezTo>
                <a:close/>
                <a:moveTo>
                  <a:pt x="1377" y="917"/>
                </a:moveTo>
                <a:lnTo>
                  <a:pt x="1377" y="917"/>
                </a:lnTo>
                <a:cubicBezTo>
                  <a:pt x="1323" y="931"/>
                  <a:pt x="1264" y="941"/>
                  <a:pt x="1210" y="946"/>
                </a:cubicBezTo>
                <a:cubicBezTo>
                  <a:pt x="1195" y="985"/>
                  <a:pt x="1166" y="1019"/>
                  <a:pt x="1127" y="1034"/>
                </a:cubicBezTo>
                <a:cubicBezTo>
                  <a:pt x="1127" y="1063"/>
                  <a:pt x="1127" y="1093"/>
                  <a:pt x="1127" y="1122"/>
                </a:cubicBezTo>
                <a:cubicBezTo>
                  <a:pt x="1127" y="1171"/>
                  <a:pt x="1127" y="1225"/>
                  <a:pt x="1117" y="1274"/>
                </a:cubicBezTo>
                <a:cubicBezTo>
                  <a:pt x="1239" y="1186"/>
                  <a:pt x="1328" y="1063"/>
                  <a:pt x="1377" y="917"/>
                </a:cubicBezTo>
                <a:close/>
                <a:moveTo>
                  <a:pt x="422" y="745"/>
                </a:moveTo>
                <a:cubicBezTo>
                  <a:pt x="397" y="760"/>
                  <a:pt x="373" y="765"/>
                  <a:pt x="343" y="765"/>
                </a:cubicBezTo>
                <a:lnTo>
                  <a:pt x="314" y="765"/>
                </a:lnTo>
                <a:cubicBezTo>
                  <a:pt x="245" y="892"/>
                  <a:pt x="201" y="1034"/>
                  <a:pt x="191" y="1181"/>
                </a:cubicBezTo>
                <a:cubicBezTo>
                  <a:pt x="255" y="1254"/>
                  <a:pt x="338" y="1313"/>
                  <a:pt x="431" y="1352"/>
                </a:cubicBezTo>
                <a:cubicBezTo>
                  <a:pt x="544" y="1176"/>
                  <a:pt x="706" y="1029"/>
                  <a:pt x="897" y="936"/>
                </a:cubicBezTo>
                <a:cubicBezTo>
                  <a:pt x="720" y="907"/>
                  <a:pt x="564" y="838"/>
                  <a:pt x="422" y="745"/>
                </a:cubicBezTo>
                <a:close/>
                <a:moveTo>
                  <a:pt x="970" y="1014"/>
                </a:moveTo>
                <a:cubicBezTo>
                  <a:pt x="794" y="1098"/>
                  <a:pt x="642" y="1230"/>
                  <a:pt x="534" y="1387"/>
                </a:cubicBezTo>
                <a:cubicBezTo>
                  <a:pt x="588" y="1401"/>
                  <a:pt x="647" y="1406"/>
                  <a:pt x="706" y="1406"/>
                </a:cubicBezTo>
                <a:cubicBezTo>
                  <a:pt x="808" y="1406"/>
                  <a:pt x="911" y="1382"/>
                  <a:pt x="999" y="1343"/>
                </a:cubicBezTo>
                <a:cubicBezTo>
                  <a:pt x="1014" y="1269"/>
                  <a:pt x="1024" y="1196"/>
                  <a:pt x="1024" y="1122"/>
                </a:cubicBezTo>
                <a:cubicBezTo>
                  <a:pt x="1024" y="1093"/>
                  <a:pt x="1024" y="1068"/>
                  <a:pt x="1019" y="1039"/>
                </a:cubicBezTo>
                <a:cubicBezTo>
                  <a:pt x="1004" y="1034"/>
                  <a:pt x="985" y="1024"/>
                  <a:pt x="970" y="10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8" name="Google Shape;578;p23"/>
          <p:cNvSpPr/>
          <p:nvPr/>
        </p:nvSpPr>
        <p:spPr>
          <a:xfrm>
            <a:off x="7510146" y="4558717"/>
            <a:ext cx="243033" cy="101552"/>
          </a:xfrm>
          <a:custGeom>
            <a:avLst/>
            <a:gdLst/>
            <a:ahLst/>
            <a:cxnLst/>
            <a:rect l="l" t="t" r="r" b="b"/>
            <a:pathLst>
              <a:path w="706" h="295" extrusionOk="0">
                <a:moveTo>
                  <a:pt x="353" y="0"/>
                </a:moveTo>
                <a:cubicBezTo>
                  <a:pt x="231" y="0"/>
                  <a:pt x="118" y="49"/>
                  <a:pt x="35" y="142"/>
                </a:cubicBezTo>
                <a:cubicBezTo>
                  <a:pt x="1" y="177"/>
                  <a:pt x="6" y="235"/>
                  <a:pt x="40" y="270"/>
                </a:cubicBezTo>
                <a:cubicBezTo>
                  <a:pt x="58" y="286"/>
                  <a:pt x="81" y="293"/>
                  <a:pt x="103" y="293"/>
                </a:cubicBezTo>
                <a:cubicBezTo>
                  <a:pt x="128" y="293"/>
                  <a:pt x="154" y="283"/>
                  <a:pt x="172" y="265"/>
                </a:cubicBezTo>
                <a:cubicBezTo>
                  <a:pt x="216" y="211"/>
                  <a:pt x="285" y="181"/>
                  <a:pt x="353" y="181"/>
                </a:cubicBezTo>
                <a:cubicBezTo>
                  <a:pt x="422" y="181"/>
                  <a:pt x="490" y="211"/>
                  <a:pt x="535" y="265"/>
                </a:cubicBezTo>
                <a:cubicBezTo>
                  <a:pt x="554" y="284"/>
                  <a:pt x="579" y="294"/>
                  <a:pt x="603" y="294"/>
                </a:cubicBezTo>
                <a:cubicBezTo>
                  <a:pt x="623" y="294"/>
                  <a:pt x="647" y="284"/>
                  <a:pt x="662" y="270"/>
                </a:cubicBezTo>
                <a:cubicBezTo>
                  <a:pt x="701" y="235"/>
                  <a:pt x="706" y="177"/>
                  <a:pt x="672" y="142"/>
                </a:cubicBezTo>
                <a:cubicBezTo>
                  <a:pt x="588" y="49"/>
                  <a:pt x="476" y="0"/>
                  <a:pt x="3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9" name="Google Shape;579;p23"/>
          <p:cNvSpPr/>
          <p:nvPr/>
        </p:nvSpPr>
        <p:spPr>
          <a:xfrm>
            <a:off x="7440954" y="4452346"/>
            <a:ext cx="381417" cy="128747"/>
          </a:xfrm>
          <a:custGeom>
            <a:avLst/>
            <a:gdLst/>
            <a:ahLst/>
            <a:cxnLst/>
            <a:rect l="l" t="t" r="r" b="b"/>
            <a:pathLst>
              <a:path w="1108" h="374" extrusionOk="0">
                <a:moveTo>
                  <a:pt x="554" y="1"/>
                </a:moveTo>
                <a:cubicBezTo>
                  <a:pt x="358" y="1"/>
                  <a:pt x="172" y="79"/>
                  <a:pt x="35" y="216"/>
                </a:cubicBezTo>
                <a:cubicBezTo>
                  <a:pt x="1" y="250"/>
                  <a:pt x="1" y="309"/>
                  <a:pt x="35" y="344"/>
                </a:cubicBezTo>
                <a:cubicBezTo>
                  <a:pt x="53" y="364"/>
                  <a:pt x="77" y="374"/>
                  <a:pt x="102" y="374"/>
                </a:cubicBezTo>
                <a:cubicBezTo>
                  <a:pt x="125" y="374"/>
                  <a:pt x="149" y="365"/>
                  <a:pt x="167" y="348"/>
                </a:cubicBezTo>
                <a:cubicBezTo>
                  <a:pt x="270" y="241"/>
                  <a:pt x="407" y="187"/>
                  <a:pt x="554" y="187"/>
                </a:cubicBezTo>
                <a:cubicBezTo>
                  <a:pt x="701" y="187"/>
                  <a:pt x="838" y="246"/>
                  <a:pt x="941" y="348"/>
                </a:cubicBezTo>
                <a:cubicBezTo>
                  <a:pt x="961" y="363"/>
                  <a:pt x="985" y="373"/>
                  <a:pt x="1005" y="373"/>
                </a:cubicBezTo>
                <a:cubicBezTo>
                  <a:pt x="1029" y="373"/>
                  <a:pt x="1054" y="363"/>
                  <a:pt x="1073" y="348"/>
                </a:cubicBezTo>
                <a:cubicBezTo>
                  <a:pt x="1108" y="309"/>
                  <a:pt x="1108" y="250"/>
                  <a:pt x="1073" y="216"/>
                </a:cubicBezTo>
                <a:cubicBezTo>
                  <a:pt x="931" y="79"/>
                  <a:pt x="750" y="1"/>
                  <a:pt x="5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0" name="Google Shape;580;p23"/>
          <p:cNvSpPr/>
          <p:nvPr/>
        </p:nvSpPr>
        <p:spPr>
          <a:xfrm>
            <a:off x="7370385" y="4348042"/>
            <a:ext cx="522900" cy="153877"/>
          </a:xfrm>
          <a:custGeom>
            <a:avLst/>
            <a:gdLst/>
            <a:ahLst/>
            <a:cxnLst/>
            <a:rect l="l" t="t" r="r" b="b"/>
            <a:pathLst>
              <a:path w="1519" h="447" extrusionOk="0">
                <a:moveTo>
                  <a:pt x="759" y="0"/>
                </a:moveTo>
                <a:cubicBezTo>
                  <a:pt x="490" y="0"/>
                  <a:pt x="230" y="103"/>
                  <a:pt x="39" y="289"/>
                </a:cubicBezTo>
                <a:cubicBezTo>
                  <a:pt x="0" y="323"/>
                  <a:pt x="0" y="382"/>
                  <a:pt x="35" y="416"/>
                </a:cubicBezTo>
                <a:cubicBezTo>
                  <a:pt x="52" y="437"/>
                  <a:pt x="77" y="446"/>
                  <a:pt x="101" y="446"/>
                </a:cubicBezTo>
                <a:cubicBezTo>
                  <a:pt x="124" y="446"/>
                  <a:pt x="148" y="438"/>
                  <a:pt x="167" y="421"/>
                </a:cubicBezTo>
                <a:cubicBezTo>
                  <a:pt x="323" y="269"/>
                  <a:pt x="534" y="181"/>
                  <a:pt x="759" y="181"/>
                </a:cubicBezTo>
                <a:cubicBezTo>
                  <a:pt x="980" y="181"/>
                  <a:pt x="1190" y="269"/>
                  <a:pt x="1352" y="421"/>
                </a:cubicBezTo>
                <a:cubicBezTo>
                  <a:pt x="1372" y="441"/>
                  <a:pt x="1391" y="446"/>
                  <a:pt x="1416" y="446"/>
                </a:cubicBezTo>
                <a:cubicBezTo>
                  <a:pt x="1440" y="446"/>
                  <a:pt x="1465" y="436"/>
                  <a:pt x="1484" y="416"/>
                </a:cubicBezTo>
                <a:cubicBezTo>
                  <a:pt x="1518" y="382"/>
                  <a:pt x="1514" y="323"/>
                  <a:pt x="1479" y="289"/>
                </a:cubicBezTo>
                <a:cubicBezTo>
                  <a:pt x="1283" y="103"/>
                  <a:pt x="1029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1" name="Google Shape;581;p23"/>
          <p:cNvSpPr/>
          <p:nvPr/>
        </p:nvSpPr>
        <p:spPr>
          <a:xfrm>
            <a:off x="7592765" y="4668186"/>
            <a:ext cx="77799" cy="76077"/>
          </a:xfrm>
          <a:custGeom>
            <a:avLst/>
            <a:gdLst/>
            <a:ahLst/>
            <a:cxnLst/>
            <a:rect l="l" t="t" r="r" b="b"/>
            <a:pathLst>
              <a:path w="226" h="221" extrusionOk="0">
                <a:moveTo>
                  <a:pt x="113" y="1"/>
                </a:moveTo>
                <a:cubicBezTo>
                  <a:pt x="50" y="1"/>
                  <a:pt x="1" y="50"/>
                  <a:pt x="1" y="108"/>
                </a:cubicBezTo>
                <a:cubicBezTo>
                  <a:pt x="1" y="172"/>
                  <a:pt x="50" y="221"/>
                  <a:pt x="113" y="221"/>
                </a:cubicBezTo>
                <a:cubicBezTo>
                  <a:pt x="172" y="221"/>
                  <a:pt x="226" y="172"/>
                  <a:pt x="226" y="108"/>
                </a:cubicBezTo>
                <a:cubicBezTo>
                  <a:pt x="226" y="50"/>
                  <a:pt x="172" y="1"/>
                  <a:pt x="1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5839543" y="3415492"/>
            <a:ext cx="512917" cy="892279"/>
          </a:xfrm>
          <a:custGeom>
            <a:avLst/>
            <a:gdLst/>
            <a:ahLst/>
            <a:cxnLst/>
            <a:rect l="l" t="t" r="r" b="b"/>
            <a:pathLst>
              <a:path w="1490" h="2592" extrusionOk="0">
                <a:moveTo>
                  <a:pt x="1391" y="427"/>
                </a:moveTo>
                <a:lnTo>
                  <a:pt x="1391" y="2161"/>
                </a:lnTo>
                <a:lnTo>
                  <a:pt x="93" y="2161"/>
                </a:lnTo>
                <a:lnTo>
                  <a:pt x="93" y="427"/>
                </a:lnTo>
                <a:close/>
                <a:moveTo>
                  <a:pt x="231" y="1"/>
                </a:moveTo>
                <a:cubicBezTo>
                  <a:pt x="103" y="1"/>
                  <a:pt x="0" y="99"/>
                  <a:pt x="0" y="226"/>
                </a:cubicBezTo>
                <a:lnTo>
                  <a:pt x="0" y="2366"/>
                </a:lnTo>
                <a:cubicBezTo>
                  <a:pt x="0" y="2489"/>
                  <a:pt x="103" y="2592"/>
                  <a:pt x="231" y="2592"/>
                </a:cubicBezTo>
                <a:lnTo>
                  <a:pt x="1264" y="2592"/>
                </a:lnTo>
                <a:cubicBezTo>
                  <a:pt x="1386" y="2592"/>
                  <a:pt x="1489" y="2489"/>
                  <a:pt x="1489" y="2366"/>
                </a:cubicBezTo>
                <a:lnTo>
                  <a:pt x="1489" y="226"/>
                </a:lnTo>
                <a:cubicBezTo>
                  <a:pt x="1489" y="99"/>
                  <a:pt x="1386" y="1"/>
                  <a:pt x="12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Google Shape;13;p2"/>
          <p:cNvGrpSpPr/>
          <p:nvPr/>
        </p:nvGrpSpPr>
        <p:grpSpPr>
          <a:xfrm rot="4556933">
            <a:off x="-1197543" y="4840646"/>
            <a:ext cx="3573329" cy="3120377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6" name="Google Shape;14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15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oogle Shape;16;p2"/>
          <p:cNvGrpSpPr/>
          <p:nvPr/>
        </p:nvGrpSpPr>
        <p:grpSpPr>
          <a:xfrm rot="14787427">
            <a:off x="7927226" y="-1006085"/>
            <a:ext cx="6150209" cy="4505491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9" name="Google Shape;17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18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894080" y="1882775"/>
            <a:ext cx="9244965" cy="36893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0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</a:t>
            </a:r>
            <a:endParaRPr lang="zh-CN" sz="24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Synergistically utilize technically sound portals with frictionless chains. Dramatically customize…"/>
          <p:cNvSpPr txBox="1"/>
          <p:nvPr/>
        </p:nvSpPr>
        <p:spPr>
          <a:xfrm>
            <a:off x="894080" y="1726565"/>
            <a:ext cx="8989060" cy="387794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indent="609600" algn="l" defTabSz="412750" fontAlgn="auto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ker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十进制整数转换为二进制整数，采用“除2取余，逆序排列”法。</a:t>
            </a:r>
            <a:r>
              <a:rPr lang="zh-CN" sz="2400" ker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具体做法：</a:t>
            </a:r>
            <a:endParaRPr lang="zh-CN" sz="2400" ker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indent="609600" algn="l" defTabSz="412750" fontAlgn="auto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ker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1、用2整除十进制整数，可以得到一个商和余数。</a:t>
            </a:r>
            <a:endParaRPr lang="zh-CN" sz="2400" ker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indent="609600" algn="l" defTabSz="412750" fontAlgn="auto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ker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2、再用2去除商，又会得到一个商和余数，如此进行，直到商为0时为止。</a:t>
            </a:r>
            <a:endParaRPr lang="zh-CN" sz="2400" ker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indent="609600" algn="l" defTabSz="412750" fontAlgn="auto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ker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3、然后把先得到的余数作为二进制数的低位有效位，后得到的余数作为二进制数的高位有效位，依次排列起来。</a:t>
            </a:r>
            <a:endParaRPr lang="zh-CN" sz="2400" ker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4" name="Rounded Rectangle 23"/>
              <p:cNvSpPr/>
              <p:nvPr>
                <p:custDataLst>
                  <p:tags r:id="rId4"/>
                </p:custDataLst>
              </p:nvPr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823588" y="2120554"/>
                <a:ext cx="3013058" cy="47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十进制转二进制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 descr="3b32313536333934393bbcd3c3dccec4bcfe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3"/>
          <p:cNvSpPr/>
          <p:nvPr/>
        </p:nvSpPr>
        <p:spPr>
          <a:xfrm>
            <a:off x="538925" y="3278728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6" name="Google Shape;576;p23"/>
          <p:cNvSpPr/>
          <p:nvPr/>
        </p:nvSpPr>
        <p:spPr>
          <a:xfrm>
            <a:off x="4466079" y="3145738"/>
            <a:ext cx="485723" cy="484351"/>
          </a:xfrm>
          <a:custGeom>
            <a:avLst/>
            <a:gdLst/>
            <a:ahLst/>
            <a:cxnLst/>
            <a:rect l="l" t="t" r="r" b="b"/>
            <a:pathLst>
              <a:path w="1411" h="1407" extrusionOk="0">
                <a:moveTo>
                  <a:pt x="706" y="1"/>
                </a:moveTo>
                <a:cubicBezTo>
                  <a:pt x="617" y="1"/>
                  <a:pt x="534" y="15"/>
                  <a:pt x="456" y="45"/>
                </a:cubicBezTo>
                <a:cubicBezTo>
                  <a:pt x="520" y="74"/>
                  <a:pt x="578" y="108"/>
                  <a:pt x="632" y="148"/>
                </a:cubicBezTo>
                <a:cubicBezTo>
                  <a:pt x="652" y="138"/>
                  <a:pt x="681" y="128"/>
                  <a:pt x="706" y="128"/>
                </a:cubicBezTo>
                <a:cubicBezTo>
                  <a:pt x="745" y="128"/>
                  <a:pt x="784" y="143"/>
                  <a:pt x="808" y="167"/>
                </a:cubicBezTo>
                <a:cubicBezTo>
                  <a:pt x="887" y="133"/>
                  <a:pt x="970" y="108"/>
                  <a:pt x="1053" y="94"/>
                </a:cubicBezTo>
                <a:cubicBezTo>
                  <a:pt x="950" y="35"/>
                  <a:pt x="833" y="1"/>
                  <a:pt x="706" y="1"/>
                </a:cubicBezTo>
                <a:close/>
                <a:moveTo>
                  <a:pt x="333" y="104"/>
                </a:moveTo>
                <a:cubicBezTo>
                  <a:pt x="260" y="153"/>
                  <a:pt x="191" y="216"/>
                  <a:pt x="138" y="285"/>
                </a:cubicBezTo>
                <a:cubicBezTo>
                  <a:pt x="177" y="358"/>
                  <a:pt x="226" y="422"/>
                  <a:pt x="280" y="481"/>
                </a:cubicBezTo>
                <a:cubicBezTo>
                  <a:pt x="299" y="471"/>
                  <a:pt x="319" y="466"/>
                  <a:pt x="343" y="466"/>
                </a:cubicBezTo>
                <a:cubicBezTo>
                  <a:pt x="358" y="466"/>
                  <a:pt x="373" y="471"/>
                  <a:pt x="387" y="476"/>
                </a:cubicBezTo>
                <a:cubicBezTo>
                  <a:pt x="441" y="417"/>
                  <a:pt x="500" y="363"/>
                  <a:pt x="564" y="314"/>
                </a:cubicBezTo>
                <a:cubicBezTo>
                  <a:pt x="559" y="299"/>
                  <a:pt x="559" y="290"/>
                  <a:pt x="559" y="280"/>
                </a:cubicBezTo>
                <a:cubicBezTo>
                  <a:pt x="559" y="260"/>
                  <a:pt x="559" y="246"/>
                  <a:pt x="564" y="231"/>
                </a:cubicBezTo>
                <a:cubicBezTo>
                  <a:pt x="495" y="182"/>
                  <a:pt x="417" y="138"/>
                  <a:pt x="333" y="104"/>
                </a:cubicBezTo>
                <a:close/>
                <a:moveTo>
                  <a:pt x="622" y="402"/>
                </a:moveTo>
                <a:cubicBezTo>
                  <a:pt x="564" y="441"/>
                  <a:pt x="515" y="486"/>
                  <a:pt x="471" y="539"/>
                </a:cubicBezTo>
                <a:cubicBezTo>
                  <a:pt x="485" y="559"/>
                  <a:pt x="495" y="588"/>
                  <a:pt x="495" y="618"/>
                </a:cubicBezTo>
                <a:cubicBezTo>
                  <a:pt x="495" y="632"/>
                  <a:pt x="490" y="647"/>
                  <a:pt x="485" y="662"/>
                </a:cubicBezTo>
                <a:cubicBezTo>
                  <a:pt x="617" y="750"/>
                  <a:pt x="769" y="809"/>
                  <a:pt x="931" y="833"/>
                </a:cubicBezTo>
                <a:cubicBezTo>
                  <a:pt x="941" y="814"/>
                  <a:pt x="955" y="799"/>
                  <a:pt x="970" y="784"/>
                </a:cubicBezTo>
                <a:cubicBezTo>
                  <a:pt x="926" y="647"/>
                  <a:pt x="857" y="525"/>
                  <a:pt x="764" y="417"/>
                </a:cubicBezTo>
                <a:cubicBezTo>
                  <a:pt x="750" y="422"/>
                  <a:pt x="730" y="427"/>
                  <a:pt x="706" y="427"/>
                </a:cubicBezTo>
                <a:cubicBezTo>
                  <a:pt x="676" y="427"/>
                  <a:pt x="647" y="417"/>
                  <a:pt x="622" y="402"/>
                </a:cubicBezTo>
                <a:close/>
                <a:moveTo>
                  <a:pt x="1176" y="182"/>
                </a:moveTo>
                <a:cubicBezTo>
                  <a:pt x="1063" y="192"/>
                  <a:pt x="955" y="221"/>
                  <a:pt x="857" y="265"/>
                </a:cubicBezTo>
                <a:cubicBezTo>
                  <a:pt x="857" y="270"/>
                  <a:pt x="857" y="275"/>
                  <a:pt x="857" y="280"/>
                </a:cubicBezTo>
                <a:cubicBezTo>
                  <a:pt x="857" y="304"/>
                  <a:pt x="853" y="324"/>
                  <a:pt x="843" y="344"/>
                </a:cubicBezTo>
                <a:cubicBezTo>
                  <a:pt x="941" y="461"/>
                  <a:pt x="1019" y="598"/>
                  <a:pt x="1068" y="750"/>
                </a:cubicBezTo>
                <a:cubicBezTo>
                  <a:pt x="1132" y="750"/>
                  <a:pt x="1181" y="789"/>
                  <a:pt x="1205" y="838"/>
                </a:cubicBezTo>
                <a:cubicBezTo>
                  <a:pt x="1274" y="833"/>
                  <a:pt x="1337" y="819"/>
                  <a:pt x="1401" y="804"/>
                </a:cubicBezTo>
                <a:cubicBezTo>
                  <a:pt x="1406" y="770"/>
                  <a:pt x="1411" y="735"/>
                  <a:pt x="1411" y="701"/>
                </a:cubicBezTo>
                <a:cubicBezTo>
                  <a:pt x="1411" y="495"/>
                  <a:pt x="1318" y="309"/>
                  <a:pt x="1176" y="182"/>
                </a:cubicBezTo>
                <a:close/>
                <a:moveTo>
                  <a:pt x="74" y="388"/>
                </a:moveTo>
                <a:cubicBezTo>
                  <a:pt x="30" y="481"/>
                  <a:pt x="0" y="588"/>
                  <a:pt x="0" y="701"/>
                </a:cubicBezTo>
                <a:cubicBezTo>
                  <a:pt x="0" y="833"/>
                  <a:pt x="35" y="956"/>
                  <a:pt x="98" y="1063"/>
                </a:cubicBezTo>
                <a:cubicBezTo>
                  <a:pt x="123" y="936"/>
                  <a:pt x="167" y="819"/>
                  <a:pt x="226" y="706"/>
                </a:cubicBezTo>
                <a:cubicBezTo>
                  <a:pt x="206" y="681"/>
                  <a:pt x="191" y="652"/>
                  <a:pt x="191" y="618"/>
                </a:cubicBezTo>
                <a:cubicBezTo>
                  <a:pt x="191" y="598"/>
                  <a:pt x="196" y="574"/>
                  <a:pt x="206" y="559"/>
                </a:cubicBezTo>
                <a:cubicBezTo>
                  <a:pt x="157" y="505"/>
                  <a:pt x="113" y="446"/>
                  <a:pt x="74" y="388"/>
                </a:cubicBezTo>
                <a:close/>
                <a:moveTo>
                  <a:pt x="1377" y="917"/>
                </a:moveTo>
                <a:lnTo>
                  <a:pt x="1377" y="917"/>
                </a:lnTo>
                <a:cubicBezTo>
                  <a:pt x="1323" y="931"/>
                  <a:pt x="1264" y="941"/>
                  <a:pt x="1210" y="946"/>
                </a:cubicBezTo>
                <a:cubicBezTo>
                  <a:pt x="1195" y="985"/>
                  <a:pt x="1166" y="1019"/>
                  <a:pt x="1127" y="1034"/>
                </a:cubicBezTo>
                <a:cubicBezTo>
                  <a:pt x="1127" y="1063"/>
                  <a:pt x="1127" y="1093"/>
                  <a:pt x="1127" y="1122"/>
                </a:cubicBezTo>
                <a:cubicBezTo>
                  <a:pt x="1127" y="1171"/>
                  <a:pt x="1127" y="1225"/>
                  <a:pt x="1117" y="1274"/>
                </a:cubicBezTo>
                <a:cubicBezTo>
                  <a:pt x="1239" y="1186"/>
                  <a:pt x="1328" y="1063"/>
                  <a:pt x="1377" y="917"/>
                </a:cubicBezTo>
                <a:close/>
                <a:moveTo>
                  <a:pt x="422" y="745"/>
                </a:moveTo>
                <a:cubicBezTo>
                  <a:pt x="397" y="760"/>
                  <a:pt x="373" y="765"/>
                  <a:pt x="343" y="765"/>
                </a:cubicBezTo>
                <a:lnTo>
                  <a:pt x="314" y="765"/>
                </a:lnTo>
                <a:cubicBezTo>
                  <a:pt x="245" y="892"/>
                  <a:pt x="201" y="1034"/>
                  <a:pt x="191" y="1181"/>
                </a:cubicBezTo>
                <a:cubicBezTo>
                  <a:pt x="255" y="1254"/>
                  <a:pt x="338" y="1313"/>
                  <a:pt x="431" y="1352"/>
                </a:cubicBezTo>
                <a:cubicBezTo>
                  <a:pt x="544" y="1176"/>
                  <a:pt x="706" y="1029"/>
                  <a:pt x="897" y="936"/>
                </a:cubicBezTo>
                <a:cubicBezTo>
                  <a:pt x="720" y="907"/>
                  <a:pt x="564" y="838"/>
                  <a:pt x="422" y="745"/>
                </a:cubicBezTo>
                <a:close/>
                <a:moveTo>
                  <a:pt x="970" y="1014"/>
                </a:moveTo>
                <a:cubicBezTo>
                  <a:pt x="794" y="1098"/>
                  <a:pt x="642" y="1230"/>
                  <a:pt x="534" y="1387"/>
                </a:cubicBezTo>
                <a:cubicBezTo>
                  <a:pt x="588" y="1401"/>
                  <a:pt x="647" y="1406"/>
                  <a:pt x="706" y="1406"/>
                </a:cubicBezTo>
                <a:cubicBezTo>
                  <a:pt x="808" y="1406"/>
                  <a:pt x="911" y="1382"/>
                  <a:pt x="999" y="1343"/>
                </a:cubicBezTo>
                <a:cubicBezTo>
                  <a:pt x="1014" y="1269"/>
                  <a:pt x="1024" y="1196"/>
                  <a:pt x="1024" y="1122"/>
                </a:cubicBezTo>
                <a:cubicBezTo>
                  <a:pt x="1024" y="1093"/>
                  <a:pt x="1024" y="1068"/>
                  <a:pt x="1019" y="1039"/>
                </a:cubicBezTo>
                <a:cubicBezTo>
                  <a:pt x="1004" y="1034"/>
                  <a:pt x="985" y="1024"/>
                  <a:pt x="970" y="10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8" name="Google Shape;578;p23"/>
          <p:cNvSpPr/>
          <p:nvPr/>
        </p:nvSpPr>
        <p:spPr>
          <a:xfrm>
            <a:off x="7632066" y="3400477"/>
            <a:ext cx="243033" cy="101552"/>
          </a:xfrm>
          <a:custGeom>
            <a:avLst/>
            <a:gdLst/>
            <a:ahLst/>
            <a:cxnLst/>
            <a:rect l="l" t="t" r="r" b="b"/>
            <a:pathLst>
              <a:path w="706" h="295" extrusionOk="0">
                <a:moveTo>
                  <a:pt x="353" y="0"/>
                </a:moveTo>
                <a:cubicBezTo>
                  <a:pt x="231" y="0"/>
                  <a:pt x="118" y="49"/>
                  <a:pt x="35" y="142"/>
                </a:cubicBezTo>
                <a:cubicBezTo>
                  <a:pt x="1" y="177"/>
                  <a:pt x="6" y="235"/>
                  <a:pt x="40" y="270"/>
                </a:cubicBezTo>
                <a:cubicBezTo>
                  <a:pt x="58" y="286"/>
                  <a:pt x="81" y="293"/>
                  <a:pt x="103" y="293"/>
                </a:cubicBezTo>
                <a:cubicBezTo>
                  <a:pt x="128" y="293"/>
                  <a:pt x="154" y="283"/>
                  <a:pt x="172" y="265"/>
                </a:cubicBezTo>
                <a:cubicBezTo>
                  <a:pt x="216" y="211"/>
                  <a:pt x="285" y="181"/>
                  <a:pt x="353" y="181"/>
                </a:cubicBezTo>
                <a:cubicBezTo>
                  <a:pt x="422" y="181"/>
                  <a:pt x="490" y="211"/>
                  <a:pt x="535" y="265"/>
                </a:cubicBezTo>
                <a:cubicBezTo>
                  <a:pt x="554" y="284"/>
                  <a:pt x="579" y="294"/>
                  <a:pt x="603" y="294"/>
                </a:cubicBezTo>
                <a:cubicBezTo>
                  <a:pt x="623" y="294"/>
                  <a:pt x="647" y="284"/>
                  <a:pt x="662" y="270"/>
                </a:cubicBezTo>
                <a:cubicBezTo>
                  <a:pt x="701" y="235"/>
                  <a:pt x="706" y="177"/>
                  <a:pt x="672" y="142"/>
                </a:cubicBezTo>
                <a:cubicBezTo>
                  <a:pt x="588" y="49"/>
                  <a:pt x="476" y="0"/>
                  <a:pt x="3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9" name="Google Shape;579;p23"/>
          <p:cNvSpPr/>
          <p:nvPr/>
        </p:nvSpPr>
        <p:spPr>
          <a:xfrm>
            <a:off x="7562874" y="3294106"/>
            <a:ext cx="381417" cy="128747"/>
          </a:xfrm>
          <a:custGeom>
            <a:avLst/>
            <a:gdLst/>
            <a:ahLst/>
            <a:cxnLst/>
            <a:rect l="l" t="t" r="r" b="b"/>
            <a:pathLst>
              <a:path w="1108" h="374" extrusionOk="0">
                <a:moveTo>
                  <a:pt x="554" y="1"/>
                </a:moveTo>
                <a:cubicBezTo>
                  <a:pt x="358" y="1"/>
                  <a:pt x="172" y="79"/>
                  <a:pt x="35" y="216"/>
                </a:cubicBezTo>
                <a:cubicBezTo>
                  <a:pt x="1" y="250"/>
                  <a:pt x="1" y="309"/>
                  <a:pt x="35" y="344"/>
                </a:cubicBezTo>
                <a:cubicBezTo>
                  <a:pt x="53" y="364"/>
                  <a:pt x="77" y="374"/>
                  <a:pt x="102" y="374"/>
                </a:cubicBezTo>
                <a:cubicBezTo>
                  <a:pt x="125" y="374"/>
                  <a:pt x="149" y="365"/>
                  <a:pt x="167" y="348"/>
                </a:cubicBezTo>
                <a:cubicBezTo>
                  <a:pt x="270" y="241"/>
                  <a:pt x="407" y="187"/>
                  <a:pt x="554" y="187"/>
                </a:cubicBezTo>
                <a:cubicBezTo>
                  <a:pt x="701" y="187"/>
                  <a:pt x="838" y="246"/>
                  <a:pt x="941" y="348"/>
                </a:cubicBezTo>
                <a:cubicBezTo>
                  <a:pt x="961" y="363"/>
                  <a:pt x="985" y="373"/>
                  <a:pt x="1005" y="373"/>
                </a:cubicBezTo>
                <a:cubicBezTo>
                  <a:pt x="1029" y="373"/>
                  <a:pt x="1054" y="363"/>
                  <a:pt x="1073" y="348"/>
                </a:cubicBezTo>
                <a:cubicBezTo>
                  <a:pt x="1108" y="309"/>
                  <a:pt x="1108" y="250"/>
                  <a:pt x="1073" y="216"/>
                </a:cubicBezTo>
                <a:cubicBezTo>
                  <a:pt x="931" y="79"/>
                  <a:pt x="750" y="1"/>
                  <a:pt x="5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0" name="Google Shape;580;p23"/>
          <p:cNvSpPr/>
          <p:nvPr/>
        </p:nvSpPr>
        <p:spPr>
          <a:xfrm>
            <a:off x="7492305" y="3189802"/>
            <a:ext cx="522900" cy="153877"/>
          </a:xfrm>
          <a:custGeom>
            <a:avLst/>
            <a:gdLst/>
            <a:ahLst/>
            <a:cxnLst/>
            <a:rect l="l" t="t" r="r" b="b"/>
            <a:pathLst>
              <a:path w="1519" h="447" extrusionOk="0">
                <a:moveTo>
                  <a:pt x="759" y="0"/>
                </a:moveTo>
                <a:cubicBezTo>
                  <a:pt x="490" y="0"/>
                  <a:pt x="230" y="103"/>
                  <a:pt x="39" y="289"/>
                </a:cubicBezTo>
                <a:cubicBezTo>
                  <a:pt x="0" y="323"/>
                  <a:pt x="0" y="382"/>
                  <a:pt x="35" y="416"/>
                </a:cubicBezTo>
                <a:cubicBezTo>
                  <a:pt x="52" y="437"/>
                  <a:pt x="77" y="446"/>
                  <a:pt x="101" y="446"/>
                </a:cubicBezTo>
                <a:cubicBezTo>
                  <a:pt x="124" y="446"/>
                  <a:pt x="148" y="438"/>
                  <a:pt x="167" y="421"/>
                </a:cubicBezTo>
                <a:cubicBezTo>
                  <a:pt x="323" y="269"/>
                  <a:pt x="534" y="181"/>
                  <a:pt x="759" y="181"/>
                </a:cubicBezTo>
                <a:cubicBezTo>
                  <a:pt x="980" y="181"/>
                  <a:pt x="1190" y="269"/>
                  <a:pt x="1352" y="421"/>
                </a:cubicBezTo>
                <a:cubicBezTo>
                  <a:pt x="1372" y="441"/>
                  <a:pt x="1391" y="446"/>
                  <a:pt x="1416" y="446"/>
                </a:cubicBezTo>
                <a:cubicBezTo>
                  <a:pt x="1440" y="446"/>
                  <a:pt x="1465" y="436"/>
                  <a:pt x="1484" y="416"/>
                </a:cubicBezTo>
                <a:cubicBezTo>
                  <a:pt x="1518" y="382"/>
                  <a:pt x="1514" y="323"/>
                  <a:pt x="1479" y="289"/>
                </a:cubicBezTo>
                <a:cubicBezTo>
                  <a:pt x="1283" y="103"/>
                  <a:pt x="1029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1" name="Google Shape;581;p23"/>
          <p:cNvSpPr/>
          <p:nvPr/>
        </p:nvSpPr>
        <p:spPr>
          <a:xfrm>
            <a:off x="7714685" y="3509946"/>
            <a:ext cx="77799" cy="76077"/>
          </a:xfrm>
          <a:custGeom>
            <a:avLst/>
            <a:gdLst/>
            <a:ahLst/>
            <a:cxnLst/>
            <a:rect l="l" t="t" r="r" b="b"/>
            <a:pathLst>
              <a:path w="226" h="221" extrusionOk="0">
                <a:moveTo>
                  <a:pt x="113" y="1"/>
                </a:moveTo>
                <a:cubicBezTo>
                  <a:pt x="50" y="1"/>
                  <a:pt x="1" y="50"/>
                  <a:pt x="1" y="108"/>
                </a:cubicBezTo>
                <a:cubicBezTo>
                  <a:pt x="1" y="172"/>
                  <a:pt x="50" y="221"/>
                  <a:pt x="113" y="221"/>
                </a:cubicBezTo>
                <a:cubicBezTo>
                  <a:pt x="172" y="221"/>
                  <a:pt x="226" y="172"/>
                  <a:pt x="226" y="108"/>
                </a:cubicBezTo>
                <a:cubicBezTo>
                  <a:pt x="226" y="50"/>
                  <a:pt x="172" y="1"/>
                  <a:pt x="1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5961463" y="2242012"/>
            <a:ext cx="512917" cy="892279"/>
          </a:xfrm>
          <a:custGeom>
            <a:avLst/>
            <a:gdLst/>
            <a:ahLst/>
            <a:cxnLst/>
            <a:rect l="l" t="t" r="r" b="b"/>
            <a:pathLst>
              <a:path w="1490" h="2592" extrusionOk="0">
                <a:moveTo>
                  <a:pt x="1391" y="427"/>
                </a:moveTo>
                <a:lnTo>
                  <a:pt x="1391" y="2161"/>
                </a:lnTo>
                <a:lnTo>
                  <a:pt x="93" y="2161"/>
                </a:lnTo>
                <a:lnTo>
                  <a:pt x="93" y="427"/>
                </a:lnTo>
                <a:close/>
                <a:moveTo>
                  <a:pt x="231" y="1"/>
                </a:moveTo>
                <a:cubicBezTo>
                  <a:pt x="103" y="1"/>
                  <a:pt x="0" y="99"/>
                  <a:pt x="0" y="226"/>
                </a:cubicBezTo>
                <a:lnTo>
                  <a:pt x="0" y="2366"/>
                </a:lnTo>
                <a:cubicBezTo>
                  <a:pt x="0" y="2489"/>
                  <a:pt x="103" y="2592"/>
                  <a:pt x="231" y="2592"/>
                </a:cubicBezTo>
                <a:lnTo>
                  <a:pt x="1264" y="2592"/>
                </a:lnTo>
                <a:cubicBezTo>
                  <a:pt x="1386" y="2592"/>
                  <a:pt x="1489" y="2489"/>
                  <a:pt x="1489" y="2366"/>
                </a:cubicBezTo>
                <a:lnTo>
                  <a:pt x="1489" y="226"/>
                </a:lnTo>
                <a:cubicBezTo>
                  <a:pt x="1489" y="99"/>
                  <a:pt x="1386" y="1"/>
                  <a:pt x="12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Google Shape;13;p2"/>
          <p:cNvGrpSpPr/>
          <p:nvPr/>
        </p:nvGrpSpPr>
        <p:grpSpPr>
          <a:xfrm rot="4556933">
            <a:off x="-1197543" y="4840646"/>
            <a:ext cx="3573329" cy="3120377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6" name="Google Shape;14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15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oogle Shape;16;p2"/>
          <p:cNvGrpSpPr/>
          <p:nvPr/>
        </p:nvGrpSpPr>
        <p:grpSpPr>
          <a:xfrm rot="14787427">
            <a:off x="7927226" y="-1006085"/>
            <a:ext cx="6150209" cy="4505491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9" name="Google Shape;17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18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2402840" y="1303655"/>
            <a:ext cx="6267450" cy="36893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defTabSz="412750" hangingPunct="0">
              <a:lnSpc>
                <a:spcPct val="10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例如：（173）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= </a:t>
            </a:r>
            <a:endParaRPr sz="2400" kern="0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4" name="Rounded Rectangle 23"/>
              <p:cNvSpPr/>
              <p:nvPr>
                <p:custDataLst>
                  <p:tags r:id="rId1"/>
                </p:custDataLst>
              </p:nvPr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823588" y="2120554"/>
                <a:ext cx="3013058" cy="47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十进制转二进制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 descr="3b32313536333934393bbcd3c3dccec4bcfe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4902200" y="1257935"/>
            <a:ext cx="4116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412750" hangingPunct="0">
              <a:lnSpc>
                <a:spcPct val="10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（10101101）</a:t>
            </a:r>
            <a:r>
              <a:rPr sz="2400" kern="0" baseline="-250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endParaRPr lang="zh-CN" altLang="en-US" sz="2400" kern="0" baseline="-2500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30040" y="1907223"/>
            <a:ext cx="101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1 7 3</a:t>
            </a:r>
            <a:endParaRPr lang="en-US" altLang="zh-CN" sz="2400"/>
          </a:p>
        </p:txBody>
      </p:sp>
      <p:grpSp>
        <p:nvGrpSpPr>
          <p:cNvPr id="17" name="组合 16"/>
          <p:cNvGrpSpPr/>
          <p:nvPr/>
        </p:nvGrpSpPr>
        <p:grpSpPr>
          <a:xfrm>
            <a:off x="3465830" y="1901825"/>
            <a:ext cx="1674495" cy="506730"/>
            <a:chOff x="5266" y="4819"/>
            <a:chExt cx="2637" cy="798"/>
          </a:xfrm>
        </p:grpSpPr>
        <p:grpSp>
          <p:nvGrpSpPr>
            <p:cNvPr id="15" name="组合 14"/>
            <p:cNvGrpSpPr/>
            <p:nvPr/>
          </p:nvGrpSpPr>
          <p:grpSpPr>
            <a:xfrm>
              <a:off x="6111" y="4819"/>
              <a:ext cx="1793" cy="798"/>
              <a:chOff x="5751" y="5035"/>
              <a:chExt cx="1793" cy="798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5775" y="5035"/>
                <a:ext cx="0" cy="7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751" y="5833"/>
                <a:ext cx="179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15"/>
            <p:cNvSpPr txBox="1"/>
            <p:nvPr/>
          </p:nvSpPr>
          <p:spPr>
            <a:xfrm>
              <a:off x="5266" y="4892"/>
              <a:ext cx="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/>
                <a:t>2</a:t>
              </a:r>
              <a:endParaRPr lang="en-US" altLang="zh-CN" sz="2400"/>
            </a:p>
          </p:txBody>
        </p:sp>
      </p:grp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4130040" y="2512060"/>
            <a:ext cx="101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8 6</a:t>
            </a:r>
            <a:endParaRPr lang="en-US" altLang="zh-CN" sz="2400"/>
          </a:p>
        </p:txBody>
      </p:sp>
      <p:grpSp>
        <p:nvGrpSpPr>
          <p:cNvPr id="39" name="组合 38"/>
          <p:cNvGrpSpPr/>
          <p:nvPr/>
        </p:nvGrpSpPr>
        <p:grpSpPr>
          <a:xfrm>
            <a:off x="5565775" y="1846580"/>
            <a:ext cx="1960880" cy="561340"/>
            <a:chOff x="8556" y="4732"/>
            <a:chExt cx="3088" cy="884"/>
          </a:xfrm>
        </p:grpSpPr>
        <p:sp>
          <p:nvSpPr>
            <p:cNvPr id="19" name="文本框 18"/>
            <p:cNvSpPr txBox="1"/>
            <p:nvPr/>
          </p:nvSpPr>
          <p:spPr>
            <a:xfrm>
              <a:off x="8556" y="4732"/>
              <a:ext cx="30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en-US" altLang="zh-CN" sz="2400" b="1"/>
                <a:t>……   </a:t>
              </a:r>
              <a:endParaRPr lang="en-US" altLang="zh-CN" sz="2400" b="1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200" y="4892"/>
              <a:ext cx="70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>
                  <a:solidFill>
                    <a:srgbClr val="C00000"/>
                  </a:solidFill>
                  <a:sym typeface="+mn-ea"/>
                </a:rPr>
                <a:t>1</a:t>
              </a:r>
              <a:endParaRPr lang="en-US" altLang="zh-CN" sz="2400">
                <a:solidFill>
                  <a:srgbClr val="C00000"/>
                </a:solidFill>
                <a:sym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69030" y="2455545"/>
            <a:ext cx="1486535" cy="506730"/>
            <a:chOff x="5266" y="4819"/>
            <a:chExt cx="2341" cy="798"/>
          </a:xfrm>
        </p:grpSpPr>
        <p:grpSp>
          <p:nvGrpSpPr>
            <p:cNvPr id="34" name="组合 33"/>
            <p:cNvGrpSpPr/>
            <p:nvPr/>
          </p:nvGrpSpPr>
          <p:grpSpPr>
            <a:xfrm>
              <a:off x="6135" y="4819"/>
              <a:ext cx="1472" cy="798"/>
              <a:chOff x="5775" y="5035"/>
              <a:chExt cx="1472" cy="798"/>
            </a:xfrm>
          </p:grpSpPr>
          <p:cxnSp>
            <p:nvCxnSpPr>
              <p:cNvPr id="35" name="直接连接符 34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5775" y="5035"/>
                <a:ext cx="0" cy="7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5775" y="5833"/>
                <a:ext cx="147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37" name="文本框 36"/>
            <p:cNvSpPr txBox="1"/>
            <p:nvPr>
              <p:custDataLst>
                <p:tags r:id="rId9"/>
              </p:custDataLst>
            </p:nvPr>
          </p:nvSpPr>
          <p:spPr>
            <a:xfrm>
              <a:off x="5266" y="4892"/>
              <a:ext cx="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/>
                <a:t>2</a:t>
              </a:r>
              <a:endParaRPr lang="en-US" altLang="zh-CN" sz="2400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135120" y="3096260"/>
            <a:ext cx="101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4 3</a:t>
            </a:r>
            <a:endParaRPr lang="en-US" altLang="zh-CN" sz="2400"/>
          </a:p>
        </p:txBody>
      </p:sp>
      <p:grpSp>
        <p:nvGrpSpPr>
          <p:cNvPr id="40" name="组合 39"/>
          <p:cNvGrpSpPr/>
          <p:nvPr/>
        </p:nvGrpSpPr>
        <p:grpSpPr>
          <a:xfrm>
            <a:off x="5565140" y="2385060"/>
            <a:ext cx="1961515" cy="561975"/>
            <a:chOff x="8556" y="4732"/>
            <a:chExt cx="3089" cy="885"/>
          </a:xfrm>
        </p:grpSpPr>
        <p:sp>
          <p:nvSpPr>
            <p:cNvPr id="41" name="文本框 40"/>
            <p:cNvSpPr txBox="1"/>
            <p:nvPr>
              <p:custDataLst>
                <p:tags r:id="rId10"/>
              </p:custDataLst>
            </p:nvPr>
          </p:nvSpPr>
          <p:spPr>
            <a:xfrm>
              <a:off x="8556" y="4732"/>
              <a:ext cx="30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en-US" altLang="zh-CN" sz="2400" b="1"/>
                <a:t>……   </a:t>
              </a:r>
              <a:endParaRPr lang="en-US" altLang="zh-CN" sz="2400" b="1"/>
            </a:p>
          </p:txBody>
        </p:sp>
        <p:sp>
          <p:nvSpPr>
            <p:cNvPr id="42" name="文本框 41"/>
            <p:cNvSpPr txBox="1"/>
            <p:nvPr>
              <p:custDataLst>
                <p:tags r:id="rId11"/>
              </p:custDataLst>
            </p:nvPr>
          </p:nvSpPr>
          <p:spPr>
            <a:xfrm>
              <a:off x="10200" y="4892"/>
              <a:ext cx="70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>
                  <a:solidFill>
                    <a:srgbClr val="C00000"/>
                  </a:solidFill>
                  <a:sym typeface="+mn-ea"/>
                </a:rPr>
                <a:t>0</a:t>
              </a:r>
              <a:endParaRPr lang="en-US" altLang="zh-CN" sz="2400">
                <a:solidFill>
                  <a:srgbClr val="C00000"/>
                </a:solidFill>
                <a:sym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565775" y="2918460"/>
            <a:ext cx="1960880" cy="561340"/>
            <a:chOff x="8556" y="4732"/>
            <a:chExt cx="3088" cy="884"/>
          </a:xfrm>
        </p:grpSpPr>
        <p:sp>
          <p:nvSpPr>
            <p:cNvPr id="45" name="文本框 44"/>
            <p:cNvSpPr txBox="1"/>
            <p:nvPr>
              <p:custDataLst>
                <p:tags r:id="rId12"/>
              </p:custDataLst>
            </p:nvPr>
          </p:nvSpPr>
          <p:spPr>
            <a:xfrm>
              <a:off x="8556" y="4732"/>
              <a:ext cx="30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en-US" altLang="zh-CN" sz="2400" b="1"/>
                <a:t>……   </a:t>
              </a:r>
              <a:endParaRPr lang="en-US" altLang="zh-CN" sz="2400" b="1"/>
            </a:p>
          </p:txBody>
        </p:sp>
        <p:sp>
          <p:nvSpPr>
            <p:cNvPr id="46" name="文本框 45"/>
            <p:cNvSpPr txBox="1"/>
            <p:nvPr>
              <p:custDataLst>
                <p:tags r:id="rId13"/>
              </p:custDataLst>
            </p:nvPr>
          </p:nvSpPr>
          <p:spPr>
            <a:xfrm>
              <a:off x="10200" y="4892"/>
              <a:ext cx="70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>
                  <a:solidFill>
                    <a:srgbClr val="C00000"/>
                  </a:solidFill>
                  <a:sym typeface="+mn-ea"/>
                </a:rPr>
                <a:t>1</a:t>
              </a:r>
              <a:endParaRPr lang="en-US" altLang="zh-CN" sz="2400">
                <a:solidFill>
                  <a:srgbClr val="C00000"/>
                </a:solidFill>
                <a:sym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689350" y="3009265"/>
            <a:ext cx="1486535" cy="506730"/>
            <a:chOff x="5266" y="4819"/>
            <a:chExt cx="2341" cy="798"/>
          </a:xfrm>
        </p:grpSpPr>
        <p:grpSp>
          <p:nvGrpSpPr>
            <p:cNvPr id="48" name="组合 47"/>
            <p:cNvGrpSpPr/>
            <p:nvPr/>
          </p:nvGrpSpPr>
          <p:grpSpPr>
            <a:xfrm>
              <a:off x="6135" y="4819"/>
              <a:ext cx="1472" cy="798"/>
              <a:chOff x="5775" y="5035"/>
              <a:chExt cx="1472" cy="798"/>
            </a:xfrm>
          </p:grpSpPr>
          <p:cxnSp>
            <p:nvCxnSpPr>
              <p:cNvPr id="49" name="直接连接符 48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5775" y="5035"/>
                <a:ext cx="0" cy="7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5775" y="5833"/>
                <a:ext cx="147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51" name="文本框 50"/>
            <p:cNvSpPr txBox="1"/>
            <p:nvPr>
              <p:custDataLst>
                <p:tags r:id="rId16"/>
              </p:custDataLst>
            </p:nvPr>
          </p:nvSpPr>
          <p:spPr>
            <a:xfrm>
              <a:off x="5266" y="4892"/>
              <a:ext cx="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/>
                <a:t>2</a:t>
              </a:r>
              <a:endParaRPr lang="en-US" altLang="zh-CN" sz="2400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4140200" y="3619500"/>
            <a:ext cx="101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2 1</a:t>
            </a:r>
            <a:endParaRPr lang="en-US" altLang="zh-CN" sz="2400"/>
          </a:p>
        </p:txBody>
      </p:sp>
      <p:grpSp>
        <p:nvGrpSpPr>
          <p:cNvPr id="53" name="组合 52"/>
          <p:cNvGrpSpPr/>
          <p:nvPr/>
        </p:nvGrpSpPr>
        <p:grpSpPr>
          <a:xfrm>
            <a:off x="5565140" y="3472180"/>
            <a:ext cx="1961515" cy="561975"/>
            <a:chOff x="8556" y="4732"/>
            <a:chExt cx="3089" cy="885"/>
          </a:xfrm>
        </p:grpSpPr>
        <p:sp>
          <p:nvSpPr>
            <p:cNvPr id="54" name="文本框 53"/>
            <p:cNvSpPr txBox="1"/>
            <p:nvPr>
              <p:custDataLst>
                <p:tags r:id="rId17"/>
              </p:custDataLst>
            </p:nvPr>
          </p:nvSpPr>
          <p:spPr>
            <a:xfrm>
              <a:off x="8556" y="4732"/>
              <a:ext cx="30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en-US" altLang="zh-CN" sz="2400" b="1"/>
                <a:t>……   </a:t>
              </a:r>
              <a:endParaRPr lang="en-US" altLang="zh-CN" sz="2400" b="1"/>
            </a:p>
          </p:txBody>
        </p:sp>
        <p:sp>
          <p:nvSpPr>
            <p:cNvPr id="55" name="文本框 54"/>
            <p:cNvSpPr txBox="1"/>
            <p:nvPr>
              <p:custDataLst>
                <p:tags r:id="rId18"/>
              </p:custDataLst>
            </p:nvPr>
          </p:nvSpPr>
          <p:spPr>
            <a:xfrm>
              <a:off x="10200" y="4892"/>
              <a:ext cx="70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>
                  <a:solidFill>
                    <a:srgbClr val="C00000"/>
                  </a:solidFill>
                  <a:sym typeface="+mn-ea"/>
                </a:rPr>
                <a:t>1</a:t>
              </a:r>
              <a:endParaRPr lang="en-US" altLang="zh-CN" sz="2400">
                <a:solidFill>
                  <a:srgbClr val="C00000"/>
                </a:solidFill>
                <a:sym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694430" y="3562985"/>
            <a:ext cx="1486535" cy="506730"/>
            <a:chOff x="5266" y="4819"/>
            <a:chExt cx="2341" cy="7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135" y="4819"/>
              <a:ext cx="1472" cy="798"/>
              <a:chOff x="5775" y="5035"/>
              <a:chExt cx="1472" cy="798"/>
            </a:xfrm>
          </p:grpSpPr>
          <p:cxnSp>
            <p:nvCxnSpPr>
              <p:cNvPr id="58" name="直接连接符 57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5775" y="5035"/>
                <a:ext cx="0" cy="7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5775" y="5833"/>
                <a:ext cx="147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60" name="文本框 59"/>
            <p:cNvSpPr txBox="1"/>
            <p:nvPr>
              <p:custDataLst>
                <p:tags r:id="rId21"/>
              </p:custDataLst>
            </p:nvPr>
          </p:nvSpPr>
          <p:spPr>
            <a:xfrm>
              <a:off x="5266" y="4892"/>
              <a:ext cx="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/>
                <a:t>2</a:t>
              </a:r>
              <a:endParaRPr lang="en-US" altLang="zh-CN" sz="2400"/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4145280" y="4157980"/>
            <a:ext cx="101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1 0</a:t>
            </a:r>
            <a:endParaRPr lang="en-US" altLang="zh-CN" sz="2400"/>
          </a:p>
        </p:txBody>
      </p:sp>
      <p:grpSp>
        <p:nvGrpSpPr>
          <p:cNvPr id="62" name="组合 61"/>
          <p:cNvGrpSpPr/>
          <p:nvPr/>
        </p:nvGrpSpPr>
        <p:grpSpPr>
          <a:xfrm>
            <a:off x="5565140" y="4025900"/>
            <a:ext cx="1961515" cy="561975"/>
            <a:chOff x="8556" y="4732"/>
            <a:chExt cx="3089" cy="885"/>
          </a:xfrm>
        </p:grpSpPr>
        <p:sp>
          <p:nvSpPr>
            <p:cNvPr id="63" name="文本框 62"/>
            <p:cNvSpPr txBox="1"/>
            <p:nvPr>
              <p:custDataLst>
                <p:tags r:id="rId22"/>
              </p:custDataLst>
            </p:nvPr>
          </p:nvSpPr>
          <p:spPr>
            <a:xfrm>
              <a:off x="8556" y="4732"/>
              <a:ext cx="30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en-US" altLang="zh-CN" sz="2400" b="1"/>
                <a:t>……   </a:t>
              </a:r>
              <a:endParaRPr lang="en-US" altLang="zh-CN" sz="2400" b="1"/>
            </a:p>
          </p:txBody>
        </p:sp>
        <p:sp>
          <p:nvSpPr>
            <p:cNvPr id="64" name="文本框 63"/>
            <p:cNvSpPr txBox="1"/>
            <p:nvPr>
              <p:custDataLst>
                <p:tags r:id="rId23"/>
              </p:custDataLst>
            </p:nvPr>
          </p:nvSpPr>
          <p:spPr>
            <a:xfrm>
              <a:off x="10200" y="4892"/>
              <a:ext cx="70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>
                  <a:solidFill>
                    <a:srgbClr val="C00000"/>
                  </a:solidFill>
                  <a:sym typeface="+mn-ea"/>
                </a:rPr>
                <a:t>0</a:t>
              </a:r>
              <a:endParaRPr lang="en-US" altLang="zh-CN" sz="2400">
                <a:solidFill>
                  <a:srgbClr val="C00000"/>
                </a:solidFill>
                <a:sym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699510" y="4116705"/>
            <a:ext cx="1486535" cy="506730"/>
            <a:chOff x="5266" y="4819"/>
            <a:chExt cx="2341" cy="798"/>
          </a:xfrm>
        </p:grpSpPr>
        <p:grpSp>
          <p:nvGrpSpPr>
            <p:cNvPr id="66" name="组合 65"/>
            <p:cNvGrpSpPr/>
            <p:nvPr/>
          </p:nvGrpSpPr>
          <p:grpSpPr>
            <a:xfrm>
              <a:off x="6135" y="4819"/>
              <a:ext cx="1472" cy="798"/>
              <a:chOff x="5775" y="5035"/>
              <a:chExt cx="1472" cy="798"/>
            </a:xfrm>
          </p:grpSpPr>
          <p:cxnSp>
            <p:nvCxnSpPr>
              <p:cNvPr id="67" name="直接连接符 66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5775" y="5035"/>
                <a:ext cx="0" cy="7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5775" y="5833"/>
                <a:ext cx="147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69" name="文本框 68"/>
            <p:cNvSpPr txBox="1"/>
            <p:nvPr>
              <p:custDataLst>
                <p:tags r:id="rId26"/>
              </p:custDataLst>
            </p:nvPr>
          </p:nvSpPr>
          <p:spPr>
            <a:xfrm>
              <a:off x="5266" y="4892"/>
              <a:ext cx="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/>
                <a:t>2</a:t>
              </a:r>
              <a:endParaRPr lang="en-US" altLang="zh-CN" sz="2400"/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4363720" y="4711700"/>
            <a:ext cx="101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5</a:t>
            </a:r>
            <a:endParaRPr lang="en-US" altLang="zh-CN" sz="2400"/>
          </a:p>
        </p:txBody>
      </p:sp>
      <p:grpSp>
        <p:nvGrpSpPr>
          <p:cNvPr id="71" name="组合 70"/>
          <p:cNvGrpSpPr/>
          <p:nvPr/>
        </p:nvGrpSpPr>
        <p:grpSpPr>
          <a:xfrm>
            <a:off x="3917950" y="4670425"/>
            <a:ext cx="1251585" cy="506730"/>
            <a:chOff x="5266" y="4819"/>
            <a:chExt cx="1971" cy="798"/>
          </a:xfrm>
        </p:grpSpPr>
        <p:grpSp>
          <p:nvGrpSpPr>
            <p:cNvPr id="72" name="组合 71"/>
            <p:cNvGrpSpPr/>
            <p:nvPr/>
          </p:nvGrpSpPr>
          <p:grpSpPr>
            <a:xfrm>
              <a:off x="6135" y="4819"/>
              <a:ext cx="1102" cy="798"/>
              <a:chOff x="5775" y="5035"/>
              <a:chExt cx="1102" cy="798"/>
            </a:xfrm>
          </p:grpSpPr>
          <p:cxnSp>
            <p:nvCxnSpPr>
              <p:cNvPr id="73" name="直接连接符 72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5775" y="5035"/>
                <a:ext cx="0" cy="7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5775" y="5833"/>
                <a:ext cx="110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75" name="文本框 74"/>
            <p:cNvSpPr txBox="1"/>
            <p:nvPr>
              <p:custDataLst>
                <p:tags r:id="rId29"/>
              </p:custDataLst>
            </p:nvPr>
          </p:nvSpPr>
          <p:spPr>
            <a:xfrm>
              <a:off x="5266" y="4892"/>
              <a:ext cx="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/>
                <a:t>2</a:t>
              </a:r>
              <a:endParaRPr lang="en-US" altLang="zh-CN" sz="2400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565140" y="4564380"/>
            <a:ext cx="1961515" cy="561975"/>
            <a:chOff x="8556" y="4732"/>
            <a:chExt cx="3089" cy="885"/>
          </a:xfrm>
        </p:grpSpPr>
        <p:sp>
          <p:nvSpPr>
            <p:cNvPr id="77" name="文本框 76"/>
            <p:cNvSpPr txBox="1"/>
            <p:nvPr>
              <p:custDataLst>
                <p:tags r:id="rId30"/>
              </p:custDataLst>
            </p:nvPr>
          </p:nvSpPr>
          <p:spPr>
            <a:xfrm>
              <a:off x="8556" y="4732"/>
              <a:ext cx="30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en-US" altLang="zh-CN" sz="2400" b="1"/>
                <a:t>……   </a:t>
              </a:r>
              <a:endParaRPr lang="en-US" altLang="zh-CN" sz="2400" b="1"/>
            </a:p>
          </p:txBody>
        </p:sp>
        <p:sp>
          <p:nvSpPr>
            <p:cNvPr id="78" name="文本框 77"/>
            <p:cNvSpPr txBox="1"/>
            <p:nvPr>
              <p:custDataLst>
                <p:tags r:id="rId31"/>
              </p:custDataLst>
            </p:nvPr>
          </p:nvSpPr>
          <p:spPr>
            <a:xfrm>
              <a:off x="10200" y="4892"/>
              <a:ext cx="70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>
                  <a:solidFill>
                    <a:srgbClr val="C00000"/>
                  </a:solidFill>
                  <a:sym typeface="+mn-ea"/>
                </a:rPr>
                <a:t>1</a:t>
              </a:r>
              <a:endParaRPr lang="en-US" altLang="zh-CN" sz="2400">
                <a:solidFill>
                  <a:srgbClr val="C00000"/>
                </a:solidFill>
                <a:sym typeface="+mn-ea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4368800" y="5265420"/>
            <a:ext cx="101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2</a:t>
            </a:r>
            <a:endParaRPr lang="en-US" altLang="zh-CN" sz="2400"/>
          </a:p>
        </p:txBody>
      </p:sp>
      <p:grpSp>
        <p:nvGrpSpPr>
          <p:cNvPr id="80" name="组合 79"/>
          <p:cNvGrpSpPr/>
          <p:nvPr/>
        </p:nvGrpSpPr>
        <p:grpSpPr>
          <a:xfrm>
            <a:off x="3923030" y="5224145"/>
            <a:ext cx="1251585" cy="506730"/>
            <a:chOff x="5266" y="4819"/>
            <a:chExt cx="1971" cy="798"/>
          </a:xfrm>
        </p:grpSpPr>
        <p:grpSp>
          <p:nvGrpSpPr>
            <p:cNvPr id="81" name="组合 80"/>
            <p:cNvGrpSpPr/>
            <p:nvPr/>
          </p:nvGrpSpPr>
          <p:grpSpPr>
            <a:xfrm>
              <a:off x="6135" y="4819"/>
              <a:ext cx="1102" cy="798"/>
              <a:chOff x="5775" y="5035"/>
              <a:chExt cx="1102" cy="798"/>
            </a:xfrm>
          </p:grpSpPr>
          <p:cxnSp>
            <p:nvCxnSpPr>
              <p:cNvPr id="82" name="直接连接符 81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5775" y="5035"/>
                <a:ext cx="0" cy="7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5775" y="5833"/>
                <a:ext cx="110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84" name="文本框 83"/>
            <p:cNvSpPr txBox="1"/>
            <p:nvPr>
              <p:custDataLst>
                <p:tags r:id="rId34"/>
              </p:custDataLst>
            </p:nvPr>
          </p:nvSpPr>
          <p:spPr>
            <a:xfrm>
              <a:off x="5266" y="4892"/>
              <a:ext cx="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/>
                <a:t>2</a:t>
              </a:r>
              <a:endParaRPr lang="en-US" altLang="zh-CN" sz="2400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565140" y="5128260"/>
            <a:ext cx="1961515" cy="561975"/>
            <a:chOff x="8556" y="4732"/>
            <a:chExt cx="3089" cy="885"/>
          </a:xfrm>
        </p:grpSpPr>
        <p:sp>
          <p:nvSpPr>
            <p:cNvPr id="86" name="文本框 85"/>
            <p:cNvSpPr txBox="1"/>
            <p:nvPr>
              <p:custDataLst>
                <p:tags r:id="rId35"/>
              </p:custDataLst>
            </p:nvPr>
          </p:nvSpPr>
          <p:spPr>
            <a:xfrm>
              <a:off x="8556" y="4732"/>
              <a:ext cx="30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en-US" altLang="zh-CN" sz="2400" b="1"/>
                <a:t>……   </a:t>
              </a:r>
              <a:endParaRPr lang="en-US" altLang="zh-CN" sz="2400" b="1"/>
            </a:p>
          </p:txBody>
        </p:sp>
        <p:sp>
          <p:nvSpPr>
            <p:cNvPr id="87" name="文本框 86"/>
            <p:cNvSpPr txBox="1"/>
            <p:nvPr>
              <p:custDataLst>
                <p:tags r:id="rId36"/>
              </p:custDataLst>
            </p:nvPr>
          </p:nvSpPr>
          <p:spPr>
            <a:xfrm>
              <a:off x="10200" y="4892"/>
              <a:ext cx="70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>
                  <a:solidFill>
                    <a:srgbClr val="C00000"/>
                  </a:solidFill>
                  <a:sym typeface="+mn-ea"/>
                </a:rPr>
                <a:t>0</a:t>
              </a:r>
              <a:endParaRPr lang="en-US" altLang="zh-CN" sz="2400">
                <a:solidFill>
                  <a:srgbClr val="C00000"/>
                </a:solidFill>
                <a:sym typeface="+mn-ea"/>
              </a:endParaRPr>
            </a:p>
          </p:txBody>
        </p:sp>
      </p:grpSp>
      <p:sp>
        <p:nvSpPr>
          <p:cNvPr id="88" name="文本框 87"/>
          <p:cNvSpPr txBox="1"/>
          <p:nvPr/>
        </p:nvSpPr>
        <p:spPr>
          <a:xfrm>
            <a:off x="4368800" y="5798820"/>
            <a:ext cx="101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1</a:t>
            </a:r>
            <a:endParaRPr lang="en-US" altLang="zh-CN" sz="2400"/>
          </a:p>
        </p:txBody>
      </p:sp>
      <p:grpSp>
        <p:nvGrpSpPr>
          <p:cNvPr id="89" name="组合 88"/>
          <p:cNvGrpSpPr/>
          <p:nvPr/>
        </p:nvGrpSpPr>
        <p:grpSpPr>
          <a:xfrm>
            <a:off x="3923030" y="5772785"/>
            <a:ext cx="1251585" cy="506730"/>
            <a:chOff x="5266" y="4819"/>
            <a:chExt cx="1971" cy="798"/>
          </a:xfrm>
        </p:grpSpPr>
        <p:grpSp>
          <p:nvGrpSpPr>
            <p:cNvPr id="90" name="组合 89"/>
            <p:cNvGrpSpPr/>
            <p:nvPr/>
          </p:nvGrpSpPr>
          <p:grpSpPr>
            <a:xfrm>
              <a:off x="6135" y="4819"/>
              <a:ext cx="1102" cy="798"/>
              <a:chOff x="5775" y="5035"/>
              <a:chExt cx="1102" cy="798"/>
            </a:xfrm>
          </p:grpSpPr>
          <p:cxnSp>
            <p:nvCxnSpPr>
              <p:cNvPr id="91" name="直接连接符 90"/>
              <p:cNvCxnSpPr/>
              <p:nvPr>
                <p:custDataLst>
                  <p:tags r:id="rId37"/>
                </p:custDataLst>
              </p:nvPr>
            </p:nvCxnSpPr>
            <p:spPr>
              <a:xfrm>
                <a:off x="5775" y="5035"/>
                <a:ext cx="0" cy="7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5775" y="5833"/>
                <a:ext cx="110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93" name="文本框 92"/>
            <p:cNvSpPr txBox="1"/>
            <p:nvPr>
              <p:custDataLst>
                <p:tags r:id="rId39"/>
              </p:custDataLst>
            </p:nvPr>
          </p:nvSpPr>
          <p:spPr>
            <a:xfrm>
              <a:off x="5266" y="4892"/>
              <a:ext cx="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/>
                <a:t>2</a:t>
              </a:r>
              <a:endParaRPr lang="en-US" altLang="zh-CN" sz="2400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565140" y="5697220"/>
            <a:ext cx="1961515" cy="561975"/>
            <a:chOff x="8556" y="4732"/>
            <a:chExt cx="3089" cy="885"/>
          </a:xfrm>
        </p:grpSpPr>
        <p:sp>
          <p:nvSpPr>
            <p:cNvPr id="95" name="文本框 94"/>
            <p:cNvSpPr txBox="1"/>
            <p:nvPr>
              <p:custDataLst>
                <p:tags r:id="rId40"/>
              </p:custDataLst>
            </p:nvPr>
          </p:nvSpPr>
          <p:spPr>
            <a:xfrm>
              <a:off x="8556" y="4732"/>
              <a:ext cx="30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en-US" altLang="zh-CN" sz="2400" b="1"/>
                <a:t>……   </a:t>
              </a:r>
              <a:endParaRPr lang="en-US" altLang="zh-CN" sz="2400" b="1"/>
            </a:p>
          </p:txBody>
        </p:sp>
        <p:sp>
          <p:nvSpPr>
            <p:cNvPr id="96" name="文本框 95"/>
            <p:cNvSpPr txBox="1"/>
            <p:nvPr>
              <p:custDataLst>
                <p:tags r:id="rId41"/>
              </p:custDataLst>
            </p:nvPr>
          </p:nvSpPr>
          <p:spPr>
            <a:xfrm>
              <a:off x="10200" y="4892"/>
              <a:ext cx="70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>
                  <a:solidFill>
                    <a:srgbClr val="C00000"/>
                  </a:solidFill>
                  <a:sym typeface="+mn-ea"/>
                </a:rPr>
                <a:t>1</a:t>
              </a:r>
              <a:endParaRPr lang="en-US" altLang="zh-CN" sz="2400">
                <a:solidFill>
                  <a:srgbClr val="C00000"/>
                </a:solidFill>
                <a:sym typeface="+mn-ea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4373880" y="6352540"/>
            <a:ext cx="101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0</a:t>
            </a:r>
            <a:endParaRPr lang="en-US" altLang="zh-CN" sz="2400"/>
          </a:p>
        </p:txBody>
      </p:sp>
      <p:cxnSp>
        <p:nvCxnSpPr>
          <p:cNvPr id="106" name="直接箭头连接符 105"/>
          <p:cNvCxnSpPr/>
          <p:nvPr/>
        </p:nvCxnSpPr>
        <p:spPr>
          <a:xfrm flipV="1">
            <a:off x="7660005" y="1950720"/>
            <a:ext cx="0" cy="4314825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8" name="图片 107" descr="3b32303137383839323bb1cabcc7b1becafdbeddd7aabbbb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46895" y="4667885"/>
            <a:ext cx="1948815" cy="194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8" grpId="0"/>
      <p:bldP spid="18" grpId="1"/>
      <p:bldP spid="38" grpId="1"/>
      <p:bldP spid="52" grpId="1"/>
      <p:bldP spid="61" grpId="1"/>
      <p:bldP spid="70" grpId="1"/>
      <p:bldP spid="79" grpId="1"/>
      <p:bldP spid="88" grpId="1"/>
      <p:bldP spid="104" grpId="1"/>
      <p:bldP spid="38" grpId="2"/>
      <p:bldP spid="52" grpId="2"/>
      <p:bldP spid="61" grpId="2"/>
      <p:bldP spid="70" grpId="2"/>
      <p:bldP spid="79" grpId="2"/>
      <p:bldP spid="88" grpId="2"/>
      <p:bldP spid="104" grpId="2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3"/>
          <p:cNvSpPr/>
          <p:nvPr/>
        </p:nvSpPr>
        <p:spPr>
          <a:xfrm>
            <a:off x="538925" y="3278728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Google Shape;13;p2"/>
          <p:cNvGrpSpPr/>
          <p:nvPr/>
        </p:nvGrpSpPr>
        <p:grpSpPr>
          <a:xfrm rot="4556933">
            <a:off x="-1197543" y="4840646"/>
            <a:ext cx="3573329" cy="3120377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6" name="Google Shape;14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15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oogle Shape;16;p2"/>
          <p:cNvGrpSpPr/>
          <p:nvPr/>
        </p:nvGrpSpPr>
        <p:grpSpPr>
          <a:xfrm rot="14787427">
            <a:off x="7927226" y="-1006085"/>
            <a:ext cx="6150209" cy="4505491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9" name="Google Shape;17;p2"/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5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18;p2"/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2402840" y="1532255"/>
            <a:ext cx="6267450" cy="44684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indent="0" algn="l" defTabSz="412750" fontAlgn="auto" hangingPunct="0">
              <a:lnSpc>
                <a:spcPct val="150000"/>
              </a:lnSpc>
              <a:spcAft>
                <a:spcPts val="1800"/>
              </a:spcAft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练习：</a:t>
            </a:r>
            <a:endParaRPr sz="24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（15）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= （ 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endParaRPr sz="2400" kern="0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24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（63）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= （  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endParaRPr sz="2400" kern="0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endParaRPr sz="24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（127）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lang="en-US"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=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 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endParaRPr sz="2400" kern="0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2400" kern="0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（255）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=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  </a:t>
            </a:r>
            <a:r>
              <a:rPr lang="en-US"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 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sz="2400" kern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sz="24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endParaRPr sz="2400" kern="0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7210" y="528955"/>
            <a:ext cx="3465830" cy="637540"/>
            <a:chOff x="846" y="833"/>
            <a:chExt cx="5458" cy="1004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846" y="833"/>
              <a:ext cx="5458" cy="899"/>
              <a:chOff x="963832" y="1991889"/>
              <a:chExt cx="4126328" cy="679673"/>
            </a:xfrm>
          </p:grpSpPr>
          <p:sp>
            <p:nvSpPr>
              <p:cNvPr id="4" name="Rounded Rectangle 23"/>
              <p:cNvSpPr/>
              <p:nvPr>
                <p:custDataLst>
                  <p:tags r:id="rId1"/>
                </p:custDataLst>
              </p:nvPr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823588" y="2120554"/>
                <a:ext cx="3013058" cy="47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zh-CN" alt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十进制转二进制</a:t>
                </a:r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 descr="3b32313536333934393bbcd3c3dccec4bcfe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7" y="957"/>
              <a:ext cx="880" cy="880"/>
            </a:xfrm>
            <a:prstGeom prst="rect">
              <a:avLst/>
            </a:prstGeom>
          </p:spPr>
        </p:pic>
      </p:grpSp>
      <p:pic>
        <p:nvPicPr>
          <p:cNvPr id="108" name="图片 107" descr="3b32303137383839323bb1cabcc7b1becafdbeddd7aabbbb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6895" y="4667885"/>
            <a:ext cx="1948815" cy="194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WU3NGJjNTVmMDU2MTgwMDdjN2Q3OTA3MjU3NWE3NjUifQ=="/>
  <p:tag name="ISPRING_PRESENTATION_TITLE" val="PowerPoint 演示文稿"/>
  <p:tag name="KSO_WPP_MARK_KEY" val="53271329-e98d-4dbe-ab29-1a069d749135"/>
  <p:tag name="commondata" val="eyJoZGlkIjoiNjk5YjgwNGJkMGRmZTQ0ZjM3MWM0ZmU5MTI3NTg2MDY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TABLE_ENDDRAG_ORIGIN_RECT" val="753*380"/>
  <p:tag name="TABLE_ENDDRAG_RECT" val="54*91*753*380"/>
  <p:tag name="TABLE_EMPHASIZE_COLOR" val="10202244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4unmjt3y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2354</Words>
  <Application>WPS 演示</Application>
  <PresentationFormat/>
  <Paragraphs>370</Paragraphs>
  <Slides>21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Fira Sans Extra Condensed</vt:lpstr>
      <vt:lpstr>ZWSimpleStroke</vt:lpstr>
      <vt:lpstr>Arial</vt:lpstr>
      <vt:lpstr>微软雅黑</vt:lpstr>
      <vt:lpstr>仿宋_GB2312</vt:lpstr>
      <vt:lpstr>仿宋</vt:lpstr>
      <vt:lpstr>Roboto Bold</vt:lpstr>
      <vt:lpstr>Arial Unicode MS</vt:lpstr>
      <vt:lpstr>等线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山那边</cp:lastModifiedBy>
  <cp:revision>17</cp:revision>
  <cp:lastPrinted>2022-09-12T16:00:00Z</cp:lastPrinted>
  <dcterms:created xsi:type="dcterms:W3CDTF">2022-09-26T02:57:00Z</dcterms:created>
  <dcterms:modified xsi:type="dcterms:W3CDTF">2024-12-06T01:00:48Z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AA8A75B1E8E84F628A65EE81B798B19B_11</vt:lpwstr>
  </property>
  <property fmtid="{D5CDD505-2E9C-101B-9397-08002B2CF9AE}" pid="3" name="KSOProductBuildVer">
    <vt:lpwstr>2052-12.1.0.18912</vt:lpwstr>
  </property>
</Properties>
</file>