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0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1"/>
  </p:handoutMasterIdLst>
  <p:sldIdLst>
    <p:sldId id="256" r:id="rId3"/>
    <p:sldId id="257" r:id="rId4"/>
    <p:sldId id="259" r:id="rId5"/>
    <p:sldId id="265" r:id="rId6"/>
    <p:sldId id="604" r:id="rId8"/>
    <p:sldId id="584" r:id="rId9"/>
    <p:sldId id="458" r:id="rId10"/>
    <p:sldId id="555" r:id="rId11"/>
    <p:sldId id="616" r:id="rId12"/>
    <p:sldId id="582" r:id="rId13"/>
    <p:sldId id="583" r:id="rId14"/>
    <p:sldId id="460" r:id="rId15"/>
    <p:sldId id="490" r:id="rId16"/>
    <p:sldId id="469" r:id="rId17"/>
    <p:sldId id="468" r:id="rId18"/>
    <p:sldId id="479" r:id="rId19"/>
    <p:sldId id="261" r:id="rId20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6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6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55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16.png"/><Relationship Id="rId7" Type="http://schemas.openxmlformats.org/officeDocument/2006/relationships/image" Target="../media/image14.png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3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0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36.xml"/><Relationship Id="rId7" Type="http://schemas.openxmlformats.org/officeDocument/2006/relationships/image" Target="../media/image14.png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image" Target="../media/image3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tags" Target="../tags/tag45.xml"/><Relationship Id="rId5" Type="http://schemas.openxmlformats.org/officeDocument/2006/relationships/image" Target="../media/image3.png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6" Type="http://schemas.openxmlformats.org/officeDocument/2006/relationships/tags" Target="../tags/tag49.xml"/><Relationship Id="rId5" Type="http://schemas.openxmlformats.org/officeDocument/2006/relationships/image" Target="../media/image3.pn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53.xml"/><Relationship Id="rId5" Type="http://schemas.openxmlformats.org/officeDocument/2006/relationships/image" Target="../media/image3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54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6.xml"/><Relationship Id="rId7" Type="http://schemas.openxmlformats.org/officeDocument/2006/relationships/image" Target="../media/image12.GIF"/><Relationship Id="rId6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image" Target="../media/image3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21.xml"/><Relationship Id="rId7" Type="http://schemas.openxmlformats.org/officeDocument/2006/relationships/image" Target="../media/image14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3.png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倒车雷达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显示接近值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47038" t="35651" r="17814" b="44514"/>
          <a:stretch>
            <a:fillRect/>
          </a:stretch>
        </p:blipFill>
        <p:spPr>
          <a:xfrm>
            <a:off x="1548765" y="2506980"/>
            <a:ext cx="7181215" cy="227838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061200" y="3892550"/>
            <a:ext cx="4109720" cy="368300"/>
            <a:chOff x="7282" y="5235"/>
            <a:chExt cx="6472" cy="580"/>
          </a:xfrm>
        </p:grpSpPr>
        <p:cxnSp>
          <p:nvCxnSpPr>
            <p:cNvPr id="16" name="直接箭头连接符 15"/>
            <p:cNvCxnSpPr/>
            <p:nvPr>
              <p:custDataLst>
                <p:tags r:id="rId9"/>
              </p:custDataLst>
            </p:nvPr>
          </p:nvCxnSpPr>
          <p:spPr>
            <a:xfrm flipV="1">
              <a:off x="7282" y="5525"/>
              <a:ext cx="3050" cy="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10385" y="5235"/>
              <a:ext cx="33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3</a:t>
              </a:r>
              <a:r>
                <a:rPr lang="zh-CN" altLang="en-US"/>
                <a:t>个</a:t>
              </a:r>
              <a:r>
                <a:rPr lang="zh-CN">
                  <a:sym typeface="+mn-ea"/>
                </a:rPr>
                <a:t>空格</a:t>
              </a:r>
              <a:r>
                <a:rPr lang="zh-CN" altLang="en-US"/>
                <a:t>，为什么？</a:t>
              </a:r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209280" y="2045970"/>
            <a:ext cx="30905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</a:t>
            </a:r>
            <a:r>
              <a:rPr lang="zh-CN"/>
              <a:t>显示接近值之后利用空格占位，当显示字符接近值位数从多位降到低位时，可以防止显示错乱，同时不用清空，避免导致屏幕闪烁而影响体验。</a:t>
            </a:r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、红灯闪烁提醒，发出声音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29410" y="2308860"/>
            <a:ext cx="4191000" cy="32004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702435" y="1819910"/>
            <a:ext cx="8336280" cy="3428365"/>
            <a:chOff x="8098" y="3640"/>
            <a:chExt cx="13128" cy="5399"/>
          </a:xfrm>
        </p:grpSpPr>
        <p:grpSp>
          <p:nvGrpSpPr>
            <p:cNvPr id="15" name="组合 14"/>
            <p:cNvGrpSpPr/>
            <p:nvPr/>
          </p:nvGrpSpPr>
          <p:grpSpPr>
            <a:xfrm>
              <a:off x="11245" y="3640"/>
              <a:ext cx="9981" cy="954"/>
              <a:chOff x="9620" y="5619"/>
              <a:chExt cx="9981" cy="954"/>
            </a:xfrm>
          </p:grpSpPr>
          <p:cxnSp>
            <p:nvCxnSpPr>
              <p:cNvPr id="16" name="直接箭头连接符 15"/>
              <p:cNvCxnSpPr>
                <a:stCxn id="11" idx="0"/>
                <a:endCxn id="17" idx="1"/>
              </p:cNvCxnSpPr>
              <p:nvPr>
                <p:custDataLst>
                  <p:tags r:id="rId10"/>
                </p:custDataLst>
              </p:nvPr>
            </p:nvCxnSpPr>
            <p:spPr>
              <a:xfrm flipV="1">
                <a:off x="9620" y="5909"/>
                <a:ext cx="3338" cy="66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958" y="5619"/>
                <a:ext cx="6643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ym typeface="+mn-ea"/>
                  </a:rPr>
                  <a:t>满足设定值</a:t>
                </a:r>
                <a:r>
                  <a:rPr lang="zh-CN"/>
                  <a:t>红灯闪烁，并发出声音</a:t>
                </a:r>
                <a:endParaRPr lang="zh-CN"/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098" y="4594"/>
              <a:ext cx="6293" cy="444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228850" y="3591560"/>
            <a:ext cx="9007475" cy="368300"/>
            <a:chOff x="9097" y="5304"/>
            <a:chExt cx="14185" cy="580"/>
          </a:xfrm>
        </p:grpSpPr>
        <p:grpSp>
          <p:nvGrpSpPr>
            <p:cNvPr id="42" name="组合 41"/>
            <p:cNvGrpSpPr/>
            <p:nvPr/>
          </p:nvGrpSpPr>
          <p:grpSpPr>
            <a:xfrm>
              <a:off x="13986" y="5313"/>
              <a:ext cx="9296" cy="558"/>
              <a:chOff x="9304" y="5139"/>
              <a:chExt cx="9296" cy="558"/>
            </a:xfrm>
          </p:grpSpPr>
          <p:cxnSp>
            <p:nvCxnSpPr>
              <p:cNvPr id="21" name="直接箭头连接符 20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9304" y="5407"/>
                <a:ext cx="1440" cy="23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 w="med" len="med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0760" y="5139"/>
                <a:ext cx="7840" cy="5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/>
                  <a:t>越接近，等待时间越短，闪烁、声响越频繁</a:t>
                </a:r>
                <a:endParaRPr lang="zh-CN" altLang="en-US"/>
              </a:p>
            </p:txBody>
          </p:sp>
        </p:grpSp>
        <p:sp>
          <p:nvSpPr>
            <p:cNvPr id="14" name="圆角矩形 13"/>
            <p:cNvSpPr/>
            <p:nvPr>
              <p:custDataLst>
                <p:tags r:id="rId14"/>
              </p:custDataLst>
            </p:nvPr>
          </p:nvSpPr>
          <p:spPr>
            <a:xfrm>
              <a:off x="9097" y="5304"/>
              <a:ext cx="4904" cy="58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0460" y="1028700"/>
            <a:ext cx="4524375" cy="58293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VID_20240105_095247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7580" y="1708150"/>
            <a:ext cx="7552055" cy="4248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倒车辅助工具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倒车辅助工具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倒车辅助工具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590" y="2004695"/>
            <a:ext cx="6112510" cy="3713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6750" y="607695"/>
            <a:ext cx="26003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zh-CN" altLang="en-US" sz="2100" dirty="0">
                <a:latin typeface="Arial" panose="020B0604020202020204" pitchFamily="34" charset="0"/>
                <a:sym typeface="+mn-ea"/>
              </a:rPr>
              <a:t>如何提升倒车安全？</a:t>
            </a:r>
            <a:endParaRPr lang="zh-CN" altLang="en-US" sz="2100" dirty="0">
              <a:latin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倒车辅助工具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476750" y="607695"/>
            <a:ext cx="26003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zh-CN" altLang="en-US" sz="2100" dirty="0">
                <a:latin typeface="Arial" panose="020B0604020202020204" pitchFamily="34" charset="0"/>
                <a:sym typeface="+mn-ea"/>
              </a:rPr>
              <a:t>如何提升倒车安全？</a:t>
            </a:r>
            <a:endParaRPr lang="zh-CN" altLang="en-US" sz="2100" dirty="0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69710" y="1490345"/>
            <a:ext cx="3696970" cy="2462530"/>
          </a:xfrm>
          <a:prstGeom prst="rect">
            <a:avLst/>
          </a:prstGeom>
        </p:spPr>
      </p:pic>
      <p:pic>
        <p:nvPicPr>
          <p:cNvPr id="6" name="图片 5" descr="timg (2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70345" y="4085590"/>
            <a:ext cx="3696970" cy="2322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r="3215" b="5834"/>
          <a:stretch>
            <a:fillRect/>
          </a:stretch>
        </p:blipFill>
        <p:spPr>
          <a:xfrm>
            <a:off x="855980" y="2139315"/>
            <a:ext cx="5311775" cy="354076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倒车辅助工具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62330" y="1678305"/>
            <a:ext cx="4306570" cy="45231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ym typeface="+mn-ea"/>
              </a:rPr>
              <a:t>倒车雷达是汽车驻车或者倒车时的安全辅助装置，能以声音或者更为直观的显示告知驾驶员周围障碍物的情况，解除了驾驶员驻车、倒车和起动车辆时前后左右探视所引起的困扰，并帮助驾驶员扫除了视野死角和视线模糊的缺陷。</a:t>
            </a:r>
            <a:endParaRPr lang="zh-CN" sz="24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3215" b="5834"/>
          <a:stretch>
            <a:fillRect/>
          </a:stretch>
        </p:blipFill>
        <p:spPr>
          <a:xfrm>
            <a:off x="855980" y="2139315"/>
            <a:ext cx="5311775" cy="3540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4219 0.00231481 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如何设计倒车雷达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实时显示接近传感器的值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、接近值达到设定值时，红灯闪烁提醒，越接近闪烁越频率越高，蜂鸣器声音越来越急促。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、接近值低于设定值时</a:t>
            </a:r>
            <a:r>
              <a:rPr lang="zh-CN" altLang="en-US" sz="2400">
                <a:sym typeface="+mn-ea"/>
              </a:rPr>
              <a:t>，彩灯熄灭，关闭蜂鸣器。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209415" y="607695"/>
            <a:ext cx="24841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蜂鸣器</a:t>
            </a:r>
            <a:endParaRPr lang="zh-CN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55470" y="1636395"/>
            <a:ext cx="6036945" cy="4836160"/>
            <a:chOff x="2922" y="2577"/>
            <a:chExt cx="9507" cy="7616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b="249"/>
            <a:stretch>
              <a:fillRect/>
            </a:stretch>
          </p:blipFill>
          <p:spPr>
            <a:xfrm>
              <a:off x="4045" y="2577"/>
              <a:ext cx="8385" cy="7616"/>
            </a:xfrm>
            <a:prstGeom prst="rect">
              <a:avLst/>
            </a:prstGeom>
          </p:spPr>
        </p:pic>
        <p:grpSp>
          <p:nvGrpSpPr>
            <p:cNvPr id="49" name="组合 48"/>
            <p:cNvGrpSpPr/>
            <p:nvPr/>
          </p:nvGrpSpPr>
          <p:grpSpPr>
            <a:xfrm flipH="1">
              <a:off x="2922" y="5831"/>
              <a:ext cx="1737" cy="752"/>
              <a:chOff x="8137" y="2793"/>
              <a:chExt cx="2188" cy="944"/>
            </a:xfrm>
          </p:grpSpPr>
          <p:sp>
            <p:nvSpPr>
              <p:cNvPr id="50" name="圆角矩形标注 49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8137" y="2793"/>
                <a:ext cx="2188" cy="944"/>
              </a:xfrm>
              <a:prstGeom prst="wedgeRoundRectCallout">
                <a:avLst>
                  <a:gd name="adj1" fmla="val 80056"/>
                  <a:gd name="adj2" fmla="val 8776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216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蜂鸣器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WPS 演示</Application>
  <PresentationFormat/>
  <Paragraphs>100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75</cp:revision>
  <cp:lastPrinted>2022-09-12T16:00:00Z</cp:lastPrinted>
  <dcterms:created xsi:type="dcterms:W3CDTF">2022-09-26T02:57:00Z</dcterms:created>
  <dcterms:modified xsi:type="dcterms:W3CDTF">2024-01-05T02:23:48Z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72B426265D454D94B2F9E69FA5376659_13</vt:lpwstr>
  </property>
  <property fmtid="{D5CDD505-2E9C-101B-9397-08002B2CF9AE}" pid="3" name="KSOProductBuildVer">
    <vt:lpwstr>2052-12.1.0.16120</vt:lpwstr>
  </property>
</Properties>
</file>