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5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256" r:id="rId3"/>
    <p:sldId id="257" r:id="rId4"/>
    <p:sldId id="259" r:id="rId5"/>
    <p:sldId id="265" r:id="rId6"/>
    <p:sldId id="490" r:id="rId8"/>
    <p:sldId id="477" r:id="rId9"/>
    <p:sldId id="458" r:id="rId10"/>
    <p:sldId id="502" r:id="rId11"/>
    <p:sldId id="460" r:id="rId12"/>
    <p:sldId id="416" r:id="rId13"/>
    <p:sldId id="469" r:id="rId14"/>
    <p:sldId id="468" r:id="rId15"/>
    <p:sldId id="478" r:id="rId16"/>
    <p:sldId id="487" r:id="rId17"/>
    <p:sldId id="479" r:id="rId18"/>
    <p:sldId id="2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115"/>
        <p:guide pos="36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9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2" Type="http://schemas.openxmlformats.org/officeDocument/2006/relationships/notesSlide" Target="../notesSlides/notesSlide5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67.xml"/><Relationship Id="rId3" Type="http://schemas.openxmlformats.org/officeDocument/2006/relationships/tags" Target="../tags/tag45.xml"/><Relationship Id="rId29" Type="http://schemas.openxmlformats.org/officeDocument/2006/relationships/tags" Target="../tags/tag66.xml"/><Relationship Id="rId28" Type="http://schemas.openxmlformats.org/officeDocument/2006/relationships/tags" Target="../tags/tag65.xml"/><Relationship Id="rId27" Type="http://schemas.openxmlformats.org/officeDocument/2006/relationships/tags" Target="../tags/tag64.xml"/><Relationship Id="rId26" Type="http://schemas.openxmlformats.org/officeDocument/2006/relationships/tags" Target="../tags/tag63.xml"/><Relationship Id="rId25" Type="http://schemas.openxmlformats.org/officeDocument/2006/relationships/tags" Target="../tags/tag62.xml"/><Relationship Id="rId24" Type="http://schemas.openxmlformats.org/officeDocument/2006/relationships/tags" Target="../tags/tag61.xml"/><Relationship Id="rId23" Type="http://schemas.openxmlformats.org/officeDocument/2006/relationships/tags" Target="../tags/tag60.xml"/><Relationship Id="rId22" Type="http://schemas.openxmlformats.org/officeDocument/2006/relationships/tags" Target="../tags/tag59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44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image" Target="../media/image15.svg"/><Relationship Id="rId15" Type="http://schemas.openxmlformats.org/officeDocument/2006/relationships/image" Target="../media/image14.png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../media/image17.png"/><Relationship Id="rId7" Type="http://schemas.openxmlformats.org/officeDocument/2006/relationships/tags" Target="../tags/tag7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image" Target="../media/image21.png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89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6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2" Type="http://schemas.openxmlformats.org/officeDocument/2006/relationships/notesSlide" Target="../notesSlides/notesSlide4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42.xml"/><Relationship Id="rId4" Type="http://schemas.openxmlformats.org/officeDocument/2006/relationships/image" Target="../media/image3.png"/><Relationship Id="rId39" Type="http://schemas.openxmlformats.org/officeDocument/2006/relationships/tags" Target="../tags/tag41.xml"/><Relationship Id="rId38" Type="http://schemas.openxmlformats.org/officeDocument/2006/relationships/tags" Target="../tags/tag40.xml"/><Relationship Id="rId37" Type="http://schemas.openxmlformats.org/officeDocument/2006/relationships/tags" Target="../tags/tag39.xml"/><Relationship Id="rId36" Type="http://schemas.openxmlformats.org/officeDocument/2006/relationships/tags" Target="../tags/tag38.xml"/><Relationship Id="rId35" Type="http://schemas.openxmlformats.org/officeDocument/2006/relationships/tags" Target="../tags/tag37.xml"/><Relationship Id="rId34" Type="http://schemas.openxmlformats.org/officeDocument/2006/relationships/tags" Target="../tags/tag36.xml"/><Relationship Id="rId33" Type="http://schemas.openxmlformats.org/officeDocument/2006/relationships/tags" Target="../tags/tag35.xml"/><Relationship Id="rId32" Type="http://schemas.openxmlformats.org/officeDocument/2006/relationships/tags" Target="../tags/tag34.xml"/><Relationship Id="rId31" Type="http://schemas.openxmlformats.org/officeDocument/2006/relationships/tags" Target="../tags/tag33.xml"/><Relationship Id="rId30" Type="http://schemas.openxmlformats.org/officeDocument/2006/relationships/tags" Target="../tags/tag32.xml"/><Relationship Id="rId3" Type="http://schemas.openxmlformats.org/officeDocument/2006/relationships/tags" Target="../tags/tag9.xml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image" Target="../media/image13.png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8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初识地衣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地衣软件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995" y="1652270"/>
            <a:ext cx="8658860" cy="460883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210310" y="1892935"/>
            <a:ext cx="8678545" cy="414020"/>
            <a:chOff x="1906" y="3023"/>
            <a:chExt cx="13667" cy="652"/>
          </a:xfrm>
        </p:grpSpPr>
        <p:sp>
          <p:nvSpPr>
            <p:cNvPr id="20" name="圆角矩形 19"/>
            <p:cNvSpPr/>
            <p:nvPr/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63" y="3108"/>
              <a:ext cx="221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功能按钮区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7280" y="1576070"/>
            <a:ext cx="614680" cy="344170"/>
            <a:chOff x="4253" y="4037"/>
            <a:chExt cx="1501" cy="774"/>
          </a:xfrm>
        </p:grpSpPr>
        <p:sp>
          <p:nvSpPr>
            <p:cNvPr id="9" name="圆角矩形标注 8"/>
            <p:cNvSpPr/>
            <p:nvPr/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新建文件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10310" y="2298065"/>
            <a:ext cx="1445260" cy="2618740"/>
            <a:chOff x="1906" y="3023"/>
            <a:chExt cx="13667" cy="652"/>
          </a:xfrm>
        </p:grpSpPr>
        <p:sp>
          <p:nvSpPr>
            <p:cNvPr id="33" name="圆角矩形 32"/>
            <p:cNvSpPr/>
            <p:nvPr>
              <p:custDataLst>
                <p:tags r:id="rId7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8"/>
              </p:custDataLst>
            </p:nvPr>
          </p:nvSpPr>
          <p:spPr>
            <a:xfrm>
              <a:off x="11731" y="3204"/>
              <a:ext cx="2210" cy="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程序控件区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54935" y="2298065"/>
            <a:ext cx="7233285" cy="2618740"/>
            <a:chOff x="1906" y="3023"/>
            <a:chExt cx="13667" cy="652"/>
          </a:xfrm>
        </p:grpSpPr>
        <p:sp>
          <p:nvSpPr>
            <p:cNvPr id="36" name="圆角矩形 35"/>
            <p:cNvSpPr/>
            <p:nvPr>
              <p:custDataLst>
                <p:tags r:id="rId9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10"/>
              </p:custDataLst>
            </p:nvPr>
          </p:nvSpPr>
          <p:spPr>
            <a:xfrm>
              <a:off x="12349" y="3586"/>
              <a:ext cx="2210" cy="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程序设计区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210310" y="4947285"/>
            <a:ext cx="8678545" cy="1311063"/>
            <a:chOff x="1906" y="3023"/>
            <a:chExt cx="13667" cy="652"/>
          </a:xfrm>
        </p:grpSpPr>
        <p:sp>
          <p:nvSpPr>
            <p:cNvPr id="39" name="圆角矩形 38"/>
            <p:cNvSpPr/>
            <p:nvPr>
              <p:custDataLst>
                <p:tags r:id="rId11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12701" y="3510"/>
              <a:ext cx="2210" cy="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>
                  <a:solidFill>
                    <a:srgbClr val="C00000"/>
                  </a:solidFill>
                </a:rPr>
                <a:t>日志窗口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 flipV="1">
            <a:off x="8753475" y="5202555"/>
            <a:ext cx="1134110" cy="358140"/>
            <a:chOff x="4253" y="4037"/>
            <a:chExt cx="1501" cy="774"/>
          </a:xfrm>
        </p:grpSpPr>
        <p:sp>
          <p:nvSpPr>
            <p:cNvPr id="42" name="圆角矩形标注 41"/>
            <p:cNvSpPr/>
            <p:nvPr>
              <p:custDataLst>
                <p:tags r:id="rId13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4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中断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清空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关闭输出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725295" y="2298065"/>
            <a:ext cx="614680" cy="344170"/>
            <a:chOff x="2717" y="3640"/>
            <a:chExt cx="968" cy="542"/>
          </a:xfrm>
        </p:grpSpPr>
        <p:sp>
          <p:nvSpPr>
            <p:cNvPr id="24" name="圆角矩形标注 23"/>
            <p:cNvSpPr/>
            <p:nvPr>
              <p:custDataLst>
                <p:tags r:id="rId17"/>
              </p:custDataLst>
            </p:nvPr>
          </p:nvSpPr>
          <p:spPr>
            <a:xfrm flipV="1">
              <a:off x="2718" y="3640"/>
              <a:ext cx="967" cy="542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8"/>
              </p:custDataLst>
            </p:nvPr>
          </p:nvSpPr>
          <p:spPr>
            <a:xfrm flipH="1">
              <a:off x="2717" y="3640"/>
              <a:ext cx="968" cy="54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222500" y="1576070"/>
            <a:ext cx="614680" cy="344170"/>
            <a:chOff x="4253" y="4037"/>
            <a:chExt cx="1501" cy="774"/>
          </a:xfrm>
        </p:grpSpPr>
        <p:sp>
          <p:nvSpPr>
            <p:cNvPr id="45" name="圆角矩形标注 44"/>
            <p:cNvSpPr/>
            <p:nvPr>
              <p:custDataLst>
                <p:tags r:id="rId19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0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保存程序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V="1">
            <a:off x="2868930" y="2298065"/>
            <a:ext cx="614680" cy="344170"/>
            <a:chOff x="4253" y="4037"/>
            <a:chExt cx="1501" cy="774"/>
          </a:xfrm>
        </p:grpSpPr>
        <p:sp>
          <p:nvSpPr>
            <p:cNvPr id="48" name="圆角矩形标注 47"/>
            <p:cNvSpPr/>
            <p:nvPr>
              <p:custDataLst>
                <p:tags r:id="rId21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22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另存程序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278370" y="1576070"/>
            <a:ext cx="614680" cy="344170"/>
            <a:chOff x="4253" y="4037"/>
            <a:chExt cx="1501" cy="774"/>
          </a:xfrm>
        </p:grpSpPr>
        <p:sp>
          <p:nvSpPr>
            <p:cNvPr id="52" name="圆角矩形标注 51"/>
            <p:cNvSpPr/>
            <p:nvPr>
              <p:custDataLst>
                <p:tags r:id="rId23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4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flipV="1">
            <a:off x="7607300" y="2298065"/>
            <a:ext cx="614680" cy="344170"/>
            <a:chOff x="4253" y="4037"/>
            <a:chExt cx="1501" cy="774"/>
          </a:xfrm>
        </p:grpSpPr>
        <p:sp>
          <p:nvSpPr>
            <p:cNvPr id="55" name="圆角矩形标注 54"/>
            <p:cNvSpPr/>
            <p:nvPr>
              <p:custDataLst>
                <p:tags r:id="rId25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6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刷新串口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04530" y="1576070"/>
            <a:ext cx="614680" cy="344170"/>
            <a:chOff x="4253" y="4037"/>
            <a:chExt cx="1501" cy="774"/>
          </a:xfrm>
        </p:grpSpPr>
        <p:sp>
          <p:nvSpPr>
            <p:cNvPr id="58" name="圆角矩形标注 57"/>
            <p:cNvSpPr/>
            <p:nvPr>
              <p:custDataLst>
                <p:tags r:id="rId27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8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编译程序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 flipV="1">
            <a:off x="8985885" y="2298065"/>
            <a:ext cx="614680" cy="344170"/>
            <a:chOff x="4253" y="4037"/>
            <a:chExt cx="1501" cy="774"/>
          </a:xfrm>
        </p:grpSpPr>
        <p:sp>
          <p:nvSpPr>
            <p:cNvPr id="61" name="圆角矩形标注 60"/>
            <p:cNvSpPr/>
            <p:nvPr>
              <p:custDataLst>
                <p:tags r:id="rId29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30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下载程序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852930" y="1131570"/>
            <a:ext cx="75006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四川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/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重庆官网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>
                <a:latin typeface="黑体" panose="02010609060101010101" charset="-122"/>
                <a:ea typeface="黑体" panose="02010609060101010101" charset="-122"/>
                <a:sym typeface="+mn-ea"/>
              </a:rPr>
              <a:t>资源下载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下载中心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>
                <a:latin typeface="黑体" panose="02010609060101010101" charset="-122"/>
                <a:ea typeface="黑体" panose="02010609060101010101" charset="-122"/>
                <a:sym typeface="+mn-ea"/>
              </a:rPr>
              <a:t>地衣先锋编程平台</a:t>
            </a:r>
            <a:endParaRPr lang="zh-CN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启动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90675" y="1655445"/>
            <a:ext cx="90106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ea typeface="+mn-lt"/>
                <a:cs typeface="+mn-lt"/>
                <a:sym typeface="+mn-ea"/>
              </a:rPr>
              <a:t>让地衣智慧板亮起板载灯（持续</a:t>
            </a:r>
            <a:r>
              <a:rPr lang="en-US" altLang="zh-CN" sz="2400">
                <a:ea typeface="+mn-lt"/>
                <a:cs typeface="+mn-lt"/>
                <a:sym typeface="+mn-ea"/>
              </a:rPr>
              <a:t>5</a:t>
            </a:r>
            <a:r>
              <a:rPr lang="zh-CN" altLang="en-US" sz="2400">
                <a:ea typeface="+mn-lt"/>
                <a:cs typeface="+mn-lt"/>
                <a:sym typeface="+mn-ea"/>
              </a:rPr>
              <a:t>秒）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安装并启动地衣先锋编程平台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通过</a:t>
            </a:r>
            <a:r>
              <a:rPr lang="en-US" altLang="zh-CN" sz="2400">
                <a:ea typeface="+mn-lt"/>
                <a:cs typeface="+mn-lt"/>
                <a:sym typeface="+mn-ea"/>
              </a:rPr>
              <a:t>Type-C USB</a:t>
            </a:r>
            <a:r>
              <a:rPr lang="zh-CN" altLang="en-US" sz="2400">
                <a:ea typeface="+mn-lt"/>
                <a:cs typeface="+mn-lt"/>
                <a:sym typeface="+mn-ea"/>
              </a:rPr>
              <a:t>线将智慧板与</a:t>
            </a:r>
            <a:r>
              <a:rPr lang="zh-CN" altLang="en-US" sz="2400">
                <a:ea typeface="+mn-lt"/>
                <a:cs typeface="+mn-lt"/>
                <a:sym typeface="+mn-ea"/>
              </a:rPr>
              <a:t>编程平台</a:t>
            </a:r>
            <a:r>
              <a:rPr lang="zh-CN" altLang="en-US" sz="2400">
                <a:ea typeface="+mn-lt"/>
                <a:cs typeface="+mn-lt"/>
                <a:sym typeface="+mn-ea"/>
              </a:rPr>
              <a:t>连接（刷新并选择串口）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编写程序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编译程序（点击编译按钮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保存程序文件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编译成功）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下载程序（点击下载按钮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按下复位键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下载完成）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启动地衣智慧板（按复位键</a:t>
            </a:r>
            <a:r>
              <a:rPr lang="en-US" altLang="zh-CN" sz="2400">
                <a:ea typeface="+mn-lt"/>
                <a:cs typeface="+mn-lt"/>
                <a:sym typeface="+mn-ea"/>
              </a:rPr>
              <a:t>/</a:t>
            </a:r>
            <a:r>
              <a:rPr lang="zh-CN" altLang="en-US" sz="2400">
                <a:ea typeface="+mn-lt"/>
                <a:cs typeface="+mn-lt"/>
                <a:sym typeface="+mn-ea"/>
              </a:rPr>
              <a:t>重启</a:t>
            </a:r>
            <a:r>
              <a:rPr lang="zh-CN" altLang="en-US" sz="2400">
                <a:ea typeface="+mn-lt"/>
                <a:cs typeface="+mn-lt"/>
                <a:sym typeface="+mn-ea"/>
              </a:rPr>
              <a:t>电源）</a:t>
            </a:r>
            <a:endParaRPr lang="zh-CN" altLang="en-US" sz="2400">
              <a:ea typeface="+mn-lt"/>
              <a:cs typeface="+mn-lt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5599"/>
          <a:stretch>
            <a:fillRect/>
          </a:stretch>
        </p:blipFill>
        <p:spPr>
          <a:xfrm>
            <a:off x="1669415" y="1528445"/>
            <a:ext cx="8680450" cy="4607560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8182610" y="1811020"/>
            <a:ext cx="415925" cy="386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rcRect b="5558"/>
          <a:stretch>
            <a:fillRect/>
          </a:stretch>
        </p:blipFill>
        <p:spPr>
          <a:xfrm>
            <a:off x="1669415" y="1528445"/>
            <a:ext cx="8678545" cy="4608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165" y="2680970"/>
            <a:ext cx="2216785" cy="2698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rcRect b="5382"/>
          <a:stretch>
            <a:fillRect/>
          </a:stretch>
        </p:blipFill>
        <p:spPr>
          <a:xfrm>
            <a:off x="1684655" y="1560195"/>
            <a:ext cx="8663940" cy="4608830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8909685" y="1780540"/>
            <a:ext cx="507365" cy="4464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燕尾形箭头 17"/>
          <p:cNvSpPr/>
          <p:nvPr>
            <p:custDataLst>
              <p:tags r:id="rId14"/>
            </p:custDataLst>
          </p:nvPr>
        </p:nvSpPr>
        <p:spPr>
          <a:xfrm rot="8820000">
            <a:off x="3736975" y="3692525"/>
            <a:ext cx="5498465" cy="20574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rcRect b="5339"/>
          <a:stretch>
            <a:fillRect/>
          </a:stretch>
        </p:blipFill>
        <p:spPr>
          <a:xfrm>
            <a:off x="1674495" y="1556385"/>
            <a:ext cx="8661400" cy="4610100"/>
          </a:xfrm>
          <a:prstGeom prst="rect">
            <a:avLst/>
          </a:prstGeom>
        </p:spPr>
      </p:pic>
      <p:sp>
        <p:nvSpPr>
          <p:cNvPr id="25" name="圆角矩形 24"/>
          <p:cNvSpPr/>
          <p:nvPr>
            <p:custDataLst>
              <p:tags r:id="rId16"/>
            </p:custDataLst>
          </p:nvPr>
        </p:nvSpPr>
        <p:spPr>
          <a:xfrm>
            <a:off x="9528810" y="1796415"/>
            <a:ext cx="415290" cy="400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箭头 25"/>
          <p:cNvSpPr/>
          <p:nvPr>
            <p:custDataLst>
              <p:tags r:id="rId17"/>
            </p:custDataLst>
          </p:nvPr>
        </p:nvSpPr>
        <p:spPr>
          <a:xfrm rot="9240000">
            <a:off x="3049905" y="3662045"/>
            <a:ext cx="6654800" cy="8128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25" grpId="0" bldLvl="0" animBg="1"/>
      <p:bldP spid="25" grpId="1" animBg="1"/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22925" y="3296285"/>
            <a:ext cx="52425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程序一条条依次顺序执行，没有发生跳转，叫做程序运行的</a:t>
            </a:r>
            <a:r>
              <a:rPr lang="zh-CN" altLang="en-US" sz="2000">
                <a:solidFill>
                  <a:srgbClr val="FF0000"/>
                </a:solidFill>
              </a:rPr>
              <a:t>顺序结构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49120" y="2091055"/>
            <a:ext cx="2711450" cy="3380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4" name="点亮板载灯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89100" y="1457960"/>
            <a:ext cx="8583930" cy="457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地衣是什么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地衣主板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地衣软件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启动地衣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地衣是什么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2136775"/>
            <a:ext cx="4406900" cy="323151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rtlCol="0" anchor="t">
            <a:spAutoFit/>
          </a:bodyPr>
          <a:lstStyle/>
          <a:p>
            <a:pPr indent="508000" defTabSz="412750" hangingPunct="0">
              <a:lnSpc>
                <a:spcPct val="150000"/>
              </a:lnSpc>
              <a:buClrTx/>
              <a:buSzTx/>
              <a:buFontTx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ker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地衣是一种特殊的生物群体，由真菌和藻类（或蓝藻）之间的共生关系组成。地衣的外观由菌丝体提供结构和保护，而藻类则通过光合作用为地衣提供养分。这种共生关系使得地衣能够在各种恶劣环境中生存，并且对于一些环境的修复和稳定起着重要的作用。</a:t>
            </a:r>
            <a:endParaRPr lang="en-US" altLang="zh-CN" kern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1</a:t>
            </a:r>
            <a:r>
              <a:rPr lang="zh-CN" altLang="en-US" sz="2400"/>
              <a:t>、植物</a:t>
            </a:r>
            <a:endParaRPr lang="zh-CN" altLang="en-US" sz="2400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475095" y="2326640"/>
            <a:ext cx="4462780" cy="3041650"/>
          </a:xfrm>
          <a:prstGeom prst="round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2</a:t>
            </a:r>
            <a:r>
              <a:rPr lang="zh-CN" altLang="en-US" sz="2400"/>
              <a:t>、主板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706870" y="2359660"/>
            <a:ext cx="398335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地衣先锋智慧板，简称地衣智慧板，基于海思的Hi3861V100芯片设计的。 带有1个可编程LED、全彩LED灯、1个复位按键、1个功能按键、1个温湿度传感器、1个加速度陀螺仪传感器、1个距离红外光感三合一传感器、 Type-C串口和IO扩展功能。</a:t>
            </a:r>
            <a:endParaRPr lang="zh-CN" altLang="en-US" sz="2000">
              <a:sym typeface="+mn-ea"/>
            </a:endParaRPr>
          </a:p>
        </p:txBody>
      </p:sp>
      <p:pic>
        <p:nvPicPr>
          <p:cNvPr id="4" name="图片 -21474826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115" y="2298700"/>
            <a:ext cx="4427220" cy="391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3</a:t>
            </a:r>
            <a:r>
              <a:rPr lang="zh-CN" altLang="en-US" sz="2400"/>
              <a:t>、软件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0150" y="2258060"/>
            <a:ext cx="7348220" cy="391096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地衣主板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地衣主板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7" name="图片 -2147482621"/>
          <p:cNvPicPr>
            <a:picLocks noChangeAspect="1"/>
          </p:cNvPicPr>
          <p:nvPr/>
        </p:nvPicPr>
        <p:blipFill>
          <a:blip r:embed="rId6"/>
          <a:srcRect b="1963"/>
          <a:stretch>
            <a:fillRect/>
          </a:stretch>
        </p:blipFill>
        <p:spPr>
          <a:xfrm>
            <a:off x="1174750" y="2045970"/>
            <a:ext cx="4902835" cy="42500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2571115" y="1521460"/>
            <a:ext cx="1016635" cy="477520"/>
            <a:chOff x="8137" y="2793"/>
            <a:chExt cx="2188" cy="944"/>
          </a:xfrm>
        </p:grpSpPr>
        <p:sp>
          <p:nvSpPr>
            <p:cNvPr id="10" name="圆角矩形标注 9"/>
            <p:cNvSpPr/>
            <p:nvPr>
              <p:custDataLst>
                <p:tags r:id="rId7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板载</a:t>
              </a:r>
              <a:r>
                <a:rPr lang="en-US" altLang="zh-CN" sz="1400">
                  <a:solidFill>
                    <a:schemeClr val="tx2"/>
                  </a:solidFill>
                </a:rPr>
                <a:t>LED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616960" y="1521460"/>
            <a:ext cx="1016635" cy="477520"/>
            <a:chOff x="8137" y="2793"/>
            <a:chExt cx="2188" cy="944"/>
          </a:xfrm>
        </p:grpSpPr>
        <p:sp>
          <p:nvSpPr>
            <p:cNvPr id="14" name="圆角矩形标注 13"/>
            <p:cNvSpPr/>
            <p:nvPr>
              <p:custDataLst>
                <p:tags r:id="rId9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电源</a:t>
              </a:r>
              <a:r>
                <a:rPr lang="en-US" altLang="zh-CN" sz="1400">
                  <a:solidFill>
                    <a:schemeClr val="tx2"/>
                  </a:solidFill>
                </a:rPr>
                <a:t>LED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88110" y="1521460"/>
            <a:ext cx="1128395" cy="477520"/>
            <a:chOff x="8137" y="2793"/>
            <a:chExt cx="2188" cy="944"/>
          </a:xfrm>
        </p:grpSpPr>
        <p:sp>
          <p:nvSpPr>
            <p:cNvPr id="17" name="圆角矩形标注 16"/>
            <p:cNvSpPr/>
            <p:nvPr>
              <p:custDataLst>
                <p:tags r:id="rId11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全彩</a:t>
              </a:r>
              <a:r>
                <a:rPr lang="en-US" altLang="zh-CN" sz="1400">
                  <a:solidFill>
                    <a:schemeClr val="tx2"/>
                  </a:solidFill>
                </a:rPr>
                <a:t>LED A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90110" y="1521460"/>
            <a:ext cx="1141095" cy="477520"/>
            <a:chOff x="8137" y="2793"/>
            <a:chExt cx="2188" cy="944"/>
          </a:xfrm>
        </p:grpSpPr>
        <p:sp>
          <p:nvSpPr>
            <p:cNvPr id="20" name="圆角矩形标注 19"/>
            <p:cNvSpPr/>
            <p:nvPr>
              <p:custDataLst>
                <p:tags r:id="rId13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全彩</a:t>
              </a:r>
              <a:r>
                <a:rPr lang="en-US" altLang="zh-CN" sz="1400">
                  <a:solidFill>
                    <a:schemeClr val="tx2"/>
                  </a:solidFill>
                </a:rPr>
                <a:t>LED B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790190" y="2582545"/>
            <a:ext cx="1644650" cy="553720"/>
            <a:chOff x="8137" y="2913"/>
            <a:chExt cx="2188" cy="1257"/>
          </a:xfrm>
        </p:grpSpPr>
        <p:sp>
          <p:nvSpPr>
            <p:cNvPr id="23" name="圆角矩形标注 22"/>
            <p:cNvSpPr/>
            <p:nvPr>
              <p:custDataLst>
                <p:tags r:id="rId15"/>
              </p:custDataLst>
            </p:nvPr>
          </p:nvSpPr>
          <p:spPr>
            <a:xfrm flipV="1">
              <a:off x="8137" y="2913"/>
              <a:ext cx="2188" cy="1257"/>
            </a:xfrm>
            <a:prstGeom prst="wedgeRoundRectCallout">
              <a:avLst>
                <a:gd name="adj1" fmla="val 1772"/>
                <a:gd name="adj2" fmla="val 76142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8216" y="3070"/>
              <a:ext cx="2030" cy="9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光线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接近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红外传感器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2585" y="3745230"/>
            <a:ext cx="897890" cy="477520"/>
            <a:chOff x="8137" y="2793"/>
            <a:chExt cx="2188" cy="944"/>
          </a:xfrm>
        </p:grpSpPr>
        <p:sp>
          <p:nvSpPr>
            <p:cNvPr id="32" name="圆角矩形标注 31"/>
            <p:cNvSpPr/>
            <p:nvPr>
              <p:custDataLst>
                <p:tags r:id="rId17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复位键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43553" y="4642460"/>
            <a:ext cx="1491615" cy="462280"/>
            <a:chOff x="7913" y="2224"/>
            <a:chExt cx="2188" cy="1257"/>
          </a:xfrm>
        </p:grpSpPr>
        <p:sp>
          <p:nvSpPr>
            <p:cNvPr id="39" name="圆角矩形标注 38"/>
            <p:cNvSpPr/>
            <p:nvPr>
              <p:custDataLst>
                <p:tags r:id="rId19"/>
              </p:custDataLst>
            </p:nvPr>
          </p:nvSpPr>
          <p:spPr>
            <a:xfrm flipV="1">
              <a:off x="7913" y="2224"/>
              <a:ext cx="2188" cy="1257"/>
            </a:xfrm>
            <a:prstGeom prst="wedgeRoundRectCallout">
              <a:avLst>
                <a:gd name="adj1" fmla="val 24903"/>
                <a:gd name="adj2" fmla="val 145324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0"/>
              </p:custDataLst>
            </p:nvPr>
          </p:nvSpPr>
          <p:spPr>
            <a:xfrm>
              <a:off x="7930" y="2373"/>
              <a:ext cx="2041" cy="94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sz="1400">
                  <a:solidFill>
                    <a:schemeClr val="tx2"/>
                  </a:solidFill>
                </a:rPr>
                <a:t>OLED</a:t>
              </a:r>
              <a:r>
                <a:rPr lang="zh-CN" altLang="en-US" sz="1400">
                  <a:solidFill>
                    <a:schemeClr val="tx2"/>
                  </a:solidFill>
                </a:rPr>
                <a:t>显示屏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331" b="1095"/>
          <a:stretch>
            <a:fillRect/>
          </a:stretch>
        </p:blipFill>
        <p:spPr>
          <a:xfrm>
            <a:off x="6352540" y="1952625"/>
            <a:ext cx="4839335" cy="4343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940425" y="3745230"/>
            <a:ext cx="897890" cy="477520"/>
            <a:chOff x="8137" y="2793"/>
            <a:chExt cx="2188" cy="944"/>
          </a:xfrm>
        </p:grpSpPr>
        <p:sp>
          <p:nvSpPr>
            <p:cNvPr id="36" name="圆角矩形标注 35"/>
            <p:cNvSpPr/>
            <p:nvPr>
              <p:custDataLst>
                <p:tags r:id="rId23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板载键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H="1">
            <a:off x="6396355" y="2045970"/>
            <a:ext cx="1557020" cy="539750"/>
            <a:chOff x="14201" y="3222"/>
            <a:chExt cx="2452" cy="850"/>
          </a:xfrm>
        </p:grpSpPr>
        <p:sp>
          <p:nvSpPr>
            <p:cNvPr id="44" name="圆角矩形标注 43"/>
            <p:cNvSpPr/>
            <p:nvPr>
              <p:custDataLst>
                <p:tags r:id="rId25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6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电源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数据接口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574655" y="5400675"/>
            <a:ext cx="1035685" cy="477520"/>
            <a:chOff x="8137" y="2793"/>
            <a:chExt cx="2188" cy="944"/>
          </a:xfrm>
        </p:grpSpPr>
        <p:sp>
          <p:nvSpPr>
            <p:cNvPr id="47" name="圆角矩形标注 46"/>
            <p:cNvSpPr/>
            <p:nvPr>
              <p:custDataLst>
                <p:tags r:id="rId27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  <a:sym typeface="+mn-ea"/>
                </a:rPr>
                <a:t>拓展接口</a:t>
              </a:r>
              <a:endParaRPr lang="zh-CN" altLang="en-US" sz="1400">
                <a:solidFill>
                  <a:schemeClr val="tx2"/>
                </a:solidFill>
              </a:endParaRPr>
            </a:p>
            <a:p>
              <a:pPr algn="ctr"/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75220" y="5400675"/>
            <a:ext cx="1102995" cy="477520"/>
            <a:chOff x="8137" y="2793"/>
            <a:chExt cx="2188" cy="944"/>
          </a:xfrm>
        </p:grpSpPr>
        <p:sp>
          <p:nvSpPr>
            <p:cNvPr id="50" name="圆角矩形标注 49"/>
            <p:cNvSpPr/>
            <p:nvPr>
              <p:custDataLst>
                <p:tags r:id="rId29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30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拓展接口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flipH="1">
            <a:off x="6977465" y="4164879"/>
            <a:ext cx="1400175" cy="477520"/>
            <a:chOff x="7991" y="2833"/>
            <a:chExt cx="2188" cy="944"/>
          </a:xfrm>
        </p:grpSpPr>
        <p:sp>
          <p:nvSpPr>
            <p:cNvPr id="53" name="圆角矩形标注 52"/>
            <p:cNvSpPr/>
            <p:nvPr>
              <p:custDataLst>
                <p:tags r:id="rId31"/>
              </p:custDataLst>
            </p:nvPr>
          </p:nvSpPr>
          <p:spPr>
            <a:xfrm flipH="1">
              <a:off x="7991" y="2833"/>
              <a:ext cx="2188" cy="944"/>
            </a:xfrm>
            <a:prstGeom prst="wedgeRoundRectCallout">
              <a:avLst>
                <a:gd name="adj1" fmla="val 33304"/>
                <a:gd name="adj2" fmla="val -108625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32"/>
              </p:custDataLst>
            </p:nvPr>
          </p:nvSpPr>
          <p:spPr>
            <a:xfrm>
              <a:off x="8072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温湿度传感器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55100" y="3119755"/>
            <a:ext cx="1518920" cy="539750"/>
            <a:chOff x="14201" y="3222"/>
            <a:chExt cx="2452" cy="850"/>
          </a:xfrm>
        </p:grpSpPr>
        <p:sp>
          <p:nvSpPr>
            <p:cNvPr id="42" name="圆角矩形标注 41"/>
            <p:cNvSpPr/>
            <p:nvPr>
              <p:custDataLst>
                <p:tags r:id="rId33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68185"/>
                <a:gd name="adj2" fmla="val 5752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34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sz="1400">
                  <a:solidFill>
                    <a:schemeClr val="tx2"/>
                  </a:solidFill>
                </a:rPr>
                <a:t>加速度陀螺仪</a:t>
              </a:r>
              <a:endParaRPr 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593705" y="2626995"/>
            <a:ext cx="1073785" cy="539750"/>
            <a:chOff x="14201" y="3222"/>
            <a:chExt cx="2452" cy="850"/>
          </a:xfrm>
        </p:grpSpPr>
        <p:sp>
          <p:nvSpPr>
            <p:cNvPr id="57" name="圆角矩形标注 56"/>
            <p:cNvSpPr/>
            <p:nvPr>
              <p:custDataLst>
                <p:tags r:id="rId35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36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400">
                  <a:solidFill>
                    <a:schemeClr val="tx2"/>
                  </a:solidFill>
                </a:rPr>
                <a:t>WIFI</a:t>
              </a:r>
              <a:r>
                <a:rPr lang="zh-CN" altLang="en-US" sz="1400">
                  <a:solidFill>
                    <a:schemeClr val="tx2"/>
                  </a:solidFill>
                </a:rPr>
                <a:t>天线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flipH="1">
            <a:off x="5932805" y="3119755"/>
            <a:ext cx="1102995" cy="477520"/>
            <a:chOff x="8137" y="2793"/>
            <a:chExt cx="2188" cy="944"/>
          </a:xfrm>
        </p:grpSpPr>
        <p:sp>
          <p:nvSpPr>
            <p:cNvPr id="60" name="圆角矩形标注 59"/>
            <p:cNvSpPr/>
            <p:nvPr>
              <p:custDataLst>
                <p:tags r:id="rId37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50748"/>
                <a:gd name="adj2" fmla="val 98005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3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蜂鸣器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53955" y="4385945"/>
            <a:ext cx="1518920" cy="539750"/>
            <a:chOff x="15833" y="6907"/>
            <a:chExt cx="2392" cy="850"/>
          </a:xfrm>
        </p:grpSpPr>
        <p:sp>
          <p:nvSpPr>
            <p:cNvPr id="63" name="圆角矩形标注 62"/>
            <p:cNvSpPr/>
            <p:nvPr>
              <p:custDataLst>
                <p:tags r:id="rId39"/>
              </p:custDataLst>
            </p:nvPr>
          </p:nvSpPr>
          <p:spPr>
            <a:xfrm flipH="1">
              <a:off x="15833" y="6907"/>
              <a:ext cx="2392" cy="851"/>
            </a:xfrm>
            <a:prstGeom prst="wedgeRoundRectCallout">
              <a:avLst>
                <a:gd name="adj1" fmla="val 38879"/>
                <a:gd name="adj2" fmla="val -10158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40"/>
              </p:custDataLst>
            </p:nvPr>
          </p:nvSpPr>
          <p:spPr>
            <a:xfrm>
              <a:off x="15984" y="7032"/>
              <a:ext cx="2090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sz="1400">
                  <a:solidFill>
                    <a:schemeClr val="tx2"/>
                  </a:solidFill>
                </a:rPr>
                <a:t>芯片</a:t>
              </a:r>
              <a:r>
                <a:rPr lang="en-US" altLang="zh-CN" sz="1400">
                  <a:solidFill>
                    <a:schemeClr val="tx2"/>
                  </a:solidFill>
                </a:rPr>
                <a:t>HI3861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地衣软件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02*3046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19951231,20419717,19951230,20482072]}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/>
  <Paragraphs>141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黑体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34</cp:revision>
  <cp:lastPrinted>2022-09-12T16:00:00Z</cp:lastPrinted>
  <dcterms:created xsi:type="dcterms:W3CDTF">2022-09-26T02:57:00Z</dcterms:created>
  <dcterms:modified xsi:type="dcterms:W3CDTF">2024-12-10T08:23:05Z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6F7AA33C1FE24A548E8FE7E77BFA815B_13</vt:lpwstr>
  </property>
  <property fmtid="{D5CDD505-2E9C-101B-9397-08002B2CF9AE}" pid="3" name="KSOProductBuildVer">
    <vt:lpwstr>2052-12.1.0.19302</vt:lpwstr>
  </property>
</Properties>
</file>